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56"/>
  </p:notesMasterIdLst>
  <p:sldIdLst>
    <p:sldId id="257" r:id="rId4"/>
    <p:sldId id="349" r:id="rId5"/>
    <p:sldId id="350" r:id="rId6"/>
    <p:sldId id="351" r:id="rId7"/>
    <p:sldId id="376" r:id="rId8"/>
    <p:sldId id="408" r:id="rId9"/>
    <p:sldId id="407" r:id="rId10"/>
    <p:sldId id="352" r:id="rId11"/>
    <p:sldId id="377" r:id="rId12"/>
    <p:sldId id="398" r:id="rId13"/>
    <p:sldId id="399" r:id="rId14"/>
    <p:sldId id="410" r:id="rId15"/>
    <p:sldId id="411" r:id="rId16"/>
    <p:sldId id="400" r:id="rId17"/>
    <p:sldId id="409" r:id="rId18"/>
    <p:sldId id="401" r:id="rId19"/>
    <p:sldId id="402" r:id="rId20"/>
    <p:sldId id="412" r:id="rId21"/>
    <p:sldId id="353" r:id="rId22"/>
    <p:sldId id="354" r:id="rId23"/>
    <p:sldId id="378" r:id="rId24"/>
    <p:sldId id="355" r:id="rId25"/>
    <p:sldId id="379" r:id="rId26"/>
    <p:sldId id="356" r:id="rId27"/>
    <p:sldId id="357" r:id="rId28"/>
    <p:sldId id="380" r:id="rId29"/>
    <p:sldId id="358" r:id="rId30"/>
    <p:sldId id="381" r:id="rId31"/>
    <p:sldId id="362" r:id="rId32"/>
    <p:sldId id="382" r:id="rId33"/>
    <p:sldId id="383" r:id="rId34"/>
    <p:sldId id="365" r:id="rId35"/>
    <p:sldId id="366" r:id="rId36"/>
    <p:sldId id="367" r:id="rId37"/>
    <p:sldId id="368" r:id="rId38"/>
    <p:sldId id="369" r:id="rId39"/>
    <p:sldId id="370" r:id="rId40"/>
    <p:sldId id="384" r:id="rId41"/>
    <p:sldId id="314" r:id="rId42"/>
    <p:sldId id="315" r:id="rId43"/>
    <p:sldId id="385" r:id="rId44"/>
    <p:sldId id="386" r:id="rId45"/>
    <p:sldId id="392" r:id="rId46"/>
    <p:sldId id="387" r:id="rId47"/>
    <p:sldId id="393" r:id="rId48"/>
    <p:sldId id="388" r:id="rId49"/>
    <p:sldId id="394" r:id="rId50"/>
    <p:sldId id="389" r:id="rId51"/>
    <p:sldId id="395" r:id="rId52"/>
    <p:sldId id="390" r:id="rId53"/>
    <p:sldId id="396" r:id="rId54"/>
    <p:sldId id="391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32" autoAdjust="0"/>
    <p:restoredTop sz="87436" autoAdjust="0"/>
  </p:normalViewPr>
  <p:slideViewPr>
    <p:cSldViewPr>
      <p:cViewPr varScale="1">
        <p:scale>
          <a:sx n="80" d="100"/>
          <a:sy n="80" d="100"/>
        </p:scale>
        <p:origin x="147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F5332-2E67-4197-A9D6-96730940DD45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3CE85-8A39-439B-A638-99B69752E8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30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C97659-6C04-48EA-B305-2919BD7837F2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92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87E5E6-C63B-40EA-BA86-4CAB31B02106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3065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87E5E6-C63B-40EA-BA86-4CAB31B02106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761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87E5E6-C63B-40EA-BA86-4CAB31B02106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 represents</a:t>
            </a:r>
            <a:r>
              <a:rPr lang="en-US" baseline="0" dirty="0" smtClean="0"/>
              <a:t> </a:t>
            </a:r>
            <a:r>
              <a:rPr lang="en-US" dirty="0" smtClean="0"/>
              <a:t>hexadecimal numbers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1534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FDF46B-139F-40D0-A761-0C7F7CC6D8A3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488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87E5E6-C63B-40EA-BA86-4CAB31B02106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Z represent the high-</a:t>
            </a:r>
            <a:r>
              <a:rPr lang="en-US" altLang="zh-CN" dirty="0" smtClean="0"/>
              <a:t>impedance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1548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87E5E6-C63B-40EA-BA86-4CAB31B02106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2739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FDF46B-139F-40D0-A761-0C7F7CC6D8A3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8139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740FD5-6094-4BC5-9125-41F8FEDF2502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944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B1D058-C898-401A-84C2-52EC46667E28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859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B1D058-C898-401A-84C2-52EC46667E28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857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87E5E6-C63B-40EA-BA86-4CAB31B02106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9204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355DC3-18D0-48DD-8DCD-DEB7C50BEE0D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095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B1D058-C898-401A-84C2-52EC46667E28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0263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CEE4CE-2381-49D7-BE81-937B450D4FC7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9010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31913D-4213-4D9D-B0DE-E85BD4218B0F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427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31913D-4213-4D9D-B0DE-E85BD4218B0F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5782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935CEA-3A2A-45CC-B9BC-135901077DC4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6679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31913D-4213-4D9D-B0DE-E85BD4218B0F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85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C5A6DE-52A2-44EA-8B0E-4D0849AE7489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2878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C5A6DE-52A2-44EA-8B0E-4D0849AE7489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0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31913D-4213-4D9D-B0DE-E85BD4218B0F}" type="slidenum">
              <a:rPr lang="en-US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040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FDF46B-139F-40D0-A761-0C7F7CC6D8A3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5628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6B77A0-4DEF-40D3-A714-B399C0B0E8AB}" type="slidenum">
              <a:rPr lang="en-US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819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FBAC10-288D-4E3C-B51B-6154044BC1EA}" type="slidenum">
              <a:rPr lang="en-US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704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85B4D3-5204-48C7-921D-B87BF9E1F4AA}" type="slidenum">
              <a:rPr lang="en-US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1221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07E8C-0BFE-4C3D-B475-ADB638EE266E}" type="slidenum">
              <a:rPr lang="en-US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7405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DEC411-28AA-4BEA-9392-81FD21FE64E8}" type="slidenum">
              <a:rPr lang="en-US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1995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7989F8-F91E-4677-9952-53FAAD6EAA40}" type="slidenum">
              <a:rPr lang="en-US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CPU, we have</a:t>
            </a:r>
            <a:r>
              <a:rPr lang="en-US" baseline="0" dirty="0" smtClean="0"/>
              <a:t> an adder circuitry but no </a:t>
            </a:r>
            <a:r>
              <a:rPr lang="en-US" baseline="0" dirty="0" err="1" smtClean="0"/>
              <a:t>subtractor</a:t>
            </a:r>
            <a:r>
              <a:rPr lang="en-US" baseline="0" dirty="0" smtClean="0"/>
              <a:t> circuitry so when doing subtraction x-y, we add x to the </a:t>
            </a:r>
            <a:r>
              <a:rPr lang="en-US" baseline="0" smtClean="0"/>
              <a:t>2’s complement of y.</a:t>
            </a:r>
            <a:endParaRPr lang="en-US" dirty="0" smtClean="0"/>
          </a:p>
          <a:p>
            <a:r>
              <a:rPr lang="en-US" dirty="0" smtClean="0"/>
              <a:t>What</a:t>
            </a:r>
            <a:r>
              <a:rPr lang="en-US" baseline="0" dirty="0" smtClean="0"/>
              <a:t>’s 2’s complement of a binary number? Invert all bits and then add 1 to the result.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0776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07E8C-0BFE-4C3D-B475-ADB638EE266E}" type="slidenum">
              <a:rPr lang="en-US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0261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1A739B-1923-4C12-BF3F-C0D05E30BEED}" type="slidenum">
              <a:rPr lang="en-US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259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695DD6-8C7D-42D0-A744-CF815DF71B5F}" type="slidenum">
              <a:rPr lang="en-US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7073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695DD6-8C7D-42D0-A744-CF815DF71B5F}" type="slidenum">
              <a:rPr lang="en-US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54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FDF46B-139F-40D0-A761-0C7F7CC6D8A3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496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695DD6-8C7D-42D0-A744-CF815DF71B5F}" type="slidenum">
              <a:rPr lang="en-US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2792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695DD6-8C7D-42D0-A744-CF815DF71B5F}" type="slidenum">
              <a:rPr lang="en-US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31868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695DD6-8C7D-42D0-A744-CF815DF71B5F}" type="slidenum">
              <a:rPr lang="en-US">
                <a:solidFill>
                  <a:prstClr val="black"/>
                </a:solidFill>
              </a:rPr>
              <a:pPr/>
              <a:t>46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85482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695DD6-8C7D-42D0-A744-CF815DF71B5F}" type="slidenum">
              <a:rPr lang="en-US">
                <a:solidFill>
                  <a:prstClr val="black"/>
                </a:solidFill>
              </a:rPr>
              <a:pPr/>
              <a:t>48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2814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695DD6-8C7D-42D0-A744-CF815DF71B5F}" type="slidenum">
              <a:rPr lang="en-US">
                <a:solidFill>
                  <a:prstClr val="black"/>
                </a:solidFill>
              </a:rPr>
              <a:pPr/>
              <a:t>50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4848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695DD6-8C7D-42D0-A744-CF815DF71B5F}" type="slidenum">
              <a:rPr lang="en-US">
                <a:solidFill>
                  <a:prstClr val="black"/>
                </a:solidFill>
              </a:rPr>
              <a:pPr/>
              <a:t>52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15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FDF46B-139F-40D0-A761-0C7F7CC6D8A3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703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FDF46B-139F-40D0-A761-0C7F7CC6D8A3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822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846855-FC2C-4802-913C-ECDDA74AB82C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23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FDF46B-139F-40D0-A761-0C7F7CC6D8A3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251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87E5E6-C63B-40EA-BA86-4CAB31B02106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450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F7D1-4D51-4000-A8B3-8D20A340E8CD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A8D2-BA59-47FB-96E1-911D86B22B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F7D1-4D51-4000-A8B3-8D20A340E8CD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A8D2-BA59-47FB-96E1-911D86B22B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F7D1-4D51-4000-A8B3-8D20A340E8CD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A8D2-BA59-47FB-96E1-911D86B22B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533400"/>
            <a:ext cx="7721600" cy="1905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028950"/>
            <a:ext cx="64008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endParaRPr 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 algn="l">
              <a:spcBef>
                <a:spcPct val="0"/>
              </a:spcBef>
              <a:defRPr>
                <a:solidFill>
                  <a:srgbClr val="5E574E"/>
                </a:solidFill>
              </a:defRPr>
            </a:lvl1pPr>
          </a:lstStyle>
          <a:p>
            <a:endParaRPr lang="en-US"/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fld id="{8770C5E7-D149-45D8-989E-ED1E3059E42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8375" name="Line 7"/>
          <p:cNvSpPr>
            <a:spLocks noChangeShapeType="1"/>
          </p:cNvSpPr>
          <p:nvPr/>
        </p:nvSpPr>
        <p:spPr bwMode="auto">
          <a:xfrm>
            <a:off x="457200" y="2514600"/>
            <a:ext cx="8153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3AF00-B977-4AEE-AE6F-7C9236E06D48}" type="slidenum">
              <a:rPr lang="en-US">
                <a:solidFill>
                  <a:srgbClr val="5E574E"/>
                </a:solidFill>
              </a:rPr>
              <a:pPr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D98E62-D034-416B-80F8-4AAF04F2E4D3}" type="slidenum">
              <a:rPr lang="en-US">
                <a:solidFill>
                  <a:srgbClr val="5E574E"/>
                </a:solidFill>
              </a:rPr>
              <a:pPr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785BF-F08B-40BC-BDD8-61D21D68FFBF}" type="slidenum">
              <a:rPr lang="en-US">
                <a:solidFill>
                  <a:srgbClr val="5E574E"/>
                </a:solidFill>
              </a:rPr>
              <a:pPr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D776F0-8F84-40AB-9CFF-8D7D04002512}" type="slidenum">
              <a:rPr lang="en-US">
                <a:solidFill>
                  <a:srgbClr val="5E574E"/>
                </a:solidFill>
              </a:rPr>
              <a:pPr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D53A82-7A3C-4431-BA09-F289FBF176FF}" type="slidenum">
              <a:rPr lang="en-US">
                <a:solidFill>
                  <a:srgbClr val="5E574E"/>
                </a:solidFill>
              </a:rPr>
              <a:pPr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598A7-EECC-47FF-856C-730D6DC1E434}" type="slidenum">
              <a:rPr lang="en-US">
                <a:solidFill>
                  <a:srgbClr val="5E574E"/>
                </a:solidFill>
              </a:rPr>
              <a:pPr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D0300F-4C43-4C23-BDED-9F386F131659}" type="slidenum">
              <a:rPr lang="en-US">
                <a:solidFill>
                  <a:srgbClr val="5E574E"/>
                </a:solidFill>
              </a:rPr>
              <a:pPr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altLang="zh-CN" sz="3400" b="1" kern="1200" dirty="0">
                <a:solidFill>
                  <a:srgbClr val="A5002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F7D1-4D51-4000-A8B3-8D20A340E8CD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A8D2-BA59-47FB-96E1-911D86B22B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3CA9D8-6300-49FD-81F7-D8C3C4B66E38}" type="slidenum">
              <a:rPr lang="en-US">
                <a:solidFill>
                  <a:srgbClr val="5E574E"/>
                </a:solidFill>
              </a:rPr>
              <a:pPr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34469E-91CE-478E-BBDA-FCEF38B756B4}" type="slidenum">
              <a:rPr lang="en-US">
                <a:solidFill>
                  <a:srgbClr val="5E574E"/>
                </a:solidFill>
              </a:rPr>
              <a:pPr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6019800" cy="58293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3B6271-D5C6-4E54-82E6-F277D8F1C0EF}" type="slidenum">
              <a:rPr lang="en-US">
                <a:solidFill>
                  <a:srgbClr val="5E574E"/>
                </a:solidFill>
              </a:rPr>
              <a:pPr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533400"/>
            <a:ext cx="7721600" cy="1905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028950"/>
            <a:ext cx="64008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endParaRPr 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spcBef>
                <a:spcPct val="0"/>
              </a:spcBef>
              <a:defRPr>
                <a:solidFill>
                  <a:srgbClr val="5E574E"/>
                </a:solidFill>
              </a:defRPr>
            </a:lvl1pPr>
          </a:lstStyle>
          <a:p>
            <a:endParaRPr lang="en-US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fld id="{916C66C5-7DFE-4220-9FE1-A3CA8EA0103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6567" name="Line 7"/>
          <p:cNvSpPr>
            <a:spLocks noChangeShapeType="1"/>
          </p:cNvSpPr>
          <p:nvPr/>
        </p:nvSpPr>
        <p:spPr bwMode="auto">
          <a:xfrm>
            <a:off x="457200" y="2514600"/>
            <a:ext cx="8153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FD222-E453-472C-B553-43E1189E21AE}" type="slidenum">
              <a:rPr lang="en-US">
                <a:solidFill>
                  <a:srgbClr val="5E574E"/>
                </a:solidFill>
              </a:rPr>
              <a:pPr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94EAD-3A0D-43D4-AD18-89E091F4326E}" type="slidenum">
              <a:rPr lang="en-US">
                <a:solidFill>
                  <a:srgbClr val="5E574E"/>
                </a:solidFill>
              </a:rPr>
              <a:pPr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D81A84-347F-4DDF-BAE7-4AD7EF67DA1A}" type="slidenum">
              <a:rPr lang="en-US">
                <a:solidFill>
                  <a:srgbClr val="5E574E"/>
                </a:solidFill>
              </a:rPr>
              <a:pPr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3EE4D-9D4E-4EF0-AD47-C324AD7553D9}" type="slidenum">
              <a:rPr lang="en-US">
                <a:solidFill>
                  <a:srgbClr val="5E574E"/>
                </a:solidFill>
              </a:rPr>
              <a:pPr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AB8B5A-F46E-49EF-8E49-7D4823E30156}" type="slidenum">
              <a:rPr lang="en-US">
                <a:solidFill>
                  <a:srgbClr val="5E574E"/>
                </a:solidFill>
              </a:rPr>
              <a:pPr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B12839-AB46-4EE9-A4EF-3FE952E895F7}" type="slidenum">
              <a:rPr lang="en-US">
                <a:solidFill>
                  <a:srgbClr val="5E574E"/>
                </a:solidFill>
              </a:rPr>
              <a:pPr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F7D1-4D51-4000-A8B3-8D20A340E8CD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A8D2-BA59-47FB-96E1-911D86B22B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5C15F-19E2-41FF-8AF4-667E84177D41}" type="slidenum">
              <a:rPr lang="en-US">
                <a:solidFill>
                  <a:srgbClr val="5E574E"/>
                </a:solidFill>
              </a:rPr>
              <a:pPr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418FE5-389E-4DA0-81AC-5EB98838DD89}" type="slidenum">
              <a:rPr lang="en-US">
                <a:solidFill>
                  <a:srgbClr val="5E574E"/>
                </a:solidFill>
              </a:rPr>
              <a:pPr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BCC775-3ADC-47AB-BC2E-E60055130C74}" type="slidenum">
              <a:rPr lang="en-US">
                <a:solidFill>
                  <a:srgbClr val="5E574E"/>
                </a:solidFill>
              </a:rPr>
              <a:pPr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6019800" cy="58293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BCE291-D8F3-4C90-A8DB-6733BB373E02}" type="slidenum">
              <a:rPr lang="en-US">
                <a:solidFill>
                  <a:srgbClr val="5E574E"/>
                </a:solidFill>
              </a:rPr>
              <a:pPr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标题，剪贴画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82042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剪贴画占位符 2"/>
          <p:cNvSpPr>
            <a:spLocks noGrp="1"/>
          </p:cNvSpPr>
          <p:nvPr>
            <p:ph type="clipArt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318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293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7310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3093B3B-E81E-490B-8F1F-1C571ED82160}" type="slidenum">
              <a:rPr lang="en-US">
                <a:solidFill>
                  <a:srgbClr val="5E574E"/>
                </a:solidFill>
              </a:rPr>
              <a:pPr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F7D1-4D51-4000-A8B3-8D20A340E8CD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A8D2-BA59-47FB-96E1-911D86B22B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F7D1-4D51-4000-A8B3-8D20A340E8CD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A8D2-BA59-47FB-96E1-911D86B22B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F7D1-4D51-4000-A8B3-8D20A340E8CD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A8D2-BA59-47FB-96E1-911D86B22B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F7D1-4D51-4000-A8B3-8D20A340E8CD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A8D2-BA59-47FB-96E1-911D86B22B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F7D1-4D51-4000-A8B3-8D20A340E8CD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A8D2-BA59-47FB-96E1-911D86B22B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F7D1-4D51-4000-A8B3-8D20A340E8CD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A8D2-BA59-47FB-96E1-911D86B22B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F7D1-4D51-4000-A8B3-8D20A340E8CD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1A8D2-BA59-47FB-96E1-911D86B22B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8204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endParaRPr lang="en-US" smtClean="0">
              <a:solidFill>
                <a:srgbClr val="5E574E"/>
              </a:solidFill>
            </a:endParaRP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endParaRPr lang="en-US" smtClean="0">
              <a:solidFill>
                <a:srgbClr val="5E574E"/>
              </a:solidFill>
            </a:endParaRP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fld id="{248E0687-AE31-4E75-BE0D-D00E22E278B0}" type="slidenum">
              <a:rPr lang="en-US" smtClean="0">
                <a:solidFill>
                  <a:srgbClr val="5E574E"/>
                </a:solidFill>
              </a:rPr>
              <a:pPr eaLnBrk="0" fontAlgn="base" hangingPunct="0"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5E574E"/>
              </a:solidFill>
            </a:endParaRPr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>
            <a:off x="457200" y="1600200"/>
            <a:ext cx="8153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pitchFamily="2" charset="2"/>
        <a:buChar char="z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pitchFamily="2" charset="2"/>
        <a:buChar char="y"/>
        <a:defRPr kumimoji="1"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pitchFamily="2" charset="2"/>
        <a:buChar char="x"/>
        <a:defRPr kumimoji="1"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kumimoji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kumimoji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kumimoji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kumimoji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kumimoji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kumimoj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8204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endParaRPr lang="en-US" smtClean="0">
              <a:solidFill>
                <a:srgbClr val="5E574E"/>
              </a:solidFill>
            </a:endParaRP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endParaRPr lang="en-US" smtClean="0">
              <a:solidFill>
                <a:srgbClr val="5E574E"/>
              </a:solidFill>
            </a:endParaRP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fld id="{6B1821FE-FA4C-47C1-B685-876E6334E4D6}" type="slidenum">
              <a:rPr lang="en-US" smtClean="0">
                <a:solidFill>
                  <a:srgbClr val="5E574E"/>
                </a:solidFill>
              </a:rPr>
              <a:pPr eaLnBrk="0" fontAlgn="base" hangingPunct="0"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5E574E"/>
              </a:solidFill>
            </a:endParaRPr>
          </a:p>
        </p:txBody>
      </p:sp>
      <p:sp>
        <p:nvSpPr>
          <p:cNvPr id="65543" name="Line 7"/>
          <p:cNvSpPr>
            <a:spLocks noChangeShapeType="1"/>
          </p:cNvSpPr>
          <p:nvPr/>
        </p:nvSpPr>
        <p:spPr bwMode="auto">
          <a:xfrm>
            <a:off x="457200" y="1600200"/>
            <a:ext cx="8153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pitchFamily="2" charset="2"/>
        <a:buChar char="z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pitchFamily="2" charset="2"/>
        <a:buChar char="y"/>
        <a:defRPr kumimoji="1"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pitchFamily="2" charset="2"/>
        <a:buChar char="x"/>
        <a:defRPr kumimoji="1"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kumimoji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kumimoji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kumimoji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kumimoji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kumimoji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kumimoj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pn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8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1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295400"/>
            <a:ext cx="8153400" cy="3048000"/>
          </a:xfrm>
        </p:spPr>
        <p:txBody>
          <a:bodyPr/>
          <a:lstStyle/>
          <a:p>
            <a:r>
              <a:rPr lang="en-US" altLang="zh-CN" sz="3200" b="1" smtClean="0">
                <a:solidFill>
                  <a:srgbClr val="A50021"/>
                </a:solidFill>
              </a:rPr>
              <a:t>Lecture 03</a:t>
            </a:r>
            <a:r>
              <a:rPr lang="en-US" altLang="zh-CN" sz="3200" b="1" dirty="0" smtClean="0">
                <a:solidFill>
                  <a:srgbClr val="A50021"/>
                </a:solidFill>
              </a:rPr>
              <a:t>: 80X86 Microprocessor</a:t>
            </a:r>
            <a:endParaRPr lang="en-US" altLang="zh-CN" sz="3200" dirty="0" smtClean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solidFill>
                  <a:srgbClr val="000000"/>
                </a:solidFill>
                <a:latin typeface="Arial Black" pitchFamily="34" charset="0"/>
              </a:rPr>
              <a:t>8086/8088 Pins (Compare them and tell the difference)</a:t>
            </a:r>
            <a:endParaRPr lang="en-GB" sz="3200" dirty="0"/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35496" y="1700808"/>
          <a:ext cx="4417741" cy="4969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32" name="Visio" r:id="rId4" imgW="3002130" imgH="3298795" progId="Visio.Drawing.11">
                  <p:embed/>
                </p:oleObj>
              </mc:Choice>
              <mc:Fallback>
                <p:oleObj name="Visio" r:id="rId4" imgW="3002130" imgH="3298795" progId="Visio.Drawing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" y="1700808"/>
                        <a:ext cx="4417741" cy="49692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4572000" y="1700808"/>
          <a:ext cx="4417741" cy="4969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33" name="Visio" r:id="rId6" imgW="3002130" imgH="3298795" progId="Visio.Drawing.11">
                  <p:embed/>
                </p:oleObj>
              </mc:Choice>
              <mc:Fallback>
                <p:oleObj name="Visio" r:id="rId6" imgW="3002130" imgH="3298795" progId="Visio.Drawing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700808"/>
                        <a:ext cx="4417741" cy="49692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Minimum Mode Configuration</a:t>
            </a:r>
            <a:endParaRPr lang="en-GB" sz="3200" dirty="0"/>
          </a:p>
        </p:txBody>
      </p:sp>
      <p:sp>
        <p:nvSpPr>
          <p:cNvPr id="10" name="矩形 9"/>
          <p:cNvSpPr/>
          <p:nvPr/>
        </p:nvSpPr>
        <p:spPr>
          <a:xfrm>
            <a:off x="5436096" y="3212976"/>
            <a:ext cx="35283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/>
              <a:t>8086/88’s two work modes:</a:t>
            </a:r>
          </a:p>
          <a:p>
            <a:endParaRPr lang="en-US" altLang="zh-CN" dirty="0" smtClean="0"/>
          </a:p>
          <a:p>
            <a:pPr>
              <a:buSzPct val="60000"/>
              <a:buFont typeface="Wingdings" pitchFamily="2" charset="2"/>
              <a:buChar char="n"/>
            </a:pPr>
            <a:r>
              <a:rPr lang="en-US" altLang="zh-CN" dirty="0" smtClean="0"/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Minimum mode</a:t>
            </a:r>
            <a:r>
              <a:rPr lang="zh-CN" altLang="en-US" dirty="0" smtClean="0"/>
              <a:t>：          </a:t>
            </a:r>
            <a:r>
              <a:rPr lang="en-US" altLang="zh-CN" dirty="0" smtClean="0"/>
              <a:t>=1</a:t>
            </a:r>
          </a:p>
          <a:p>
            <a:pPr lvl="1">
              <a:buSzPct val="60000"/>
              <a:buFont typeface="Wingdings" pitchFamily="2" charset="2"/>
              <a:buChar char="n"/>
            </a:pPr>
            <a:r>
              <a:rPr lang="en-US" altLang="zh-CN" dirty="0" smtClean="0"/>
              <a:t>Single CPU;</a:t>
            </a:r>
          </a:p>
          <a:p>
            <a:pPr lvl="1">
              <a:buSzPct val="60000"/>
              <a:buFont typeface="Wingdings" pitchFamily="2" charset="2"/>
              <a:buChar char="n"/>
            </a:pPr>
            <a:r>
              <a:rPr lang="en-US" altLang="zh-CN" dirty="0" smtClean="0"/>
              <a:t> Control signals from the CPU</a:t>
            </a:r>
          </a:p>
          <a:p>
            <a:pPr lvl="1">
              <a:buSzPct val="60000"/>
              <a:buFont typeface="Wingdings" pitchFamily="2" charset="2"/>
              <a:buChar char="n"/>
            </a:pPr>
            <a:endParaRPr lang="en-US" altLang="zh-CN" dirty="0" smtClean="0"/>
          </a:p>
          <a:p>
            <a:pPr>
              <a:buSzPct val="60000"/>
              <a:buFont typeface="Wingdings" pitchFamily="2" charset="2"/>
              <a:buChar char="n"/>
            </a:pPr>
            <a:r>
              <a:rPr lang="en-US" altLang="zh-CN" dirty="0" smtClean="0"/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Maximum mode</a:t>
            </a:r>
            <a:r>
              <a:rPr lang="zh-CN" altLang="en-US" dirty="0" smtClean="0"/>
              <a:t>：          </a:t>
            </a:r>
            <a:r>
              <a:rPr lang="en-US" altLang="zh-CN" dirty="0" smtClean="0"/>
              <a:t>=0</a:t>
            </a:r>
          </a:p>
          <a:p>
            <a:pPr lvl="1">
              <a:buSzPct val="60000"/>
              <a:buFont typeface="Wingdings" pitchFamily="2" charset="2"/>
              <a:buChar char="n"/>
            </a:pPr>
            <a:r>
              <a:rPr lang="en-US" altLang="zh-CN" dirty="0" smtClean="0"/>
              <a:t>Multiple CPUs(8086+8087)</a:t>
            </a:r>
          </a:p>
          <a:p>
            <a:pPr lvl="1">
              <a:buSzPct val="60000"/>
              <a:buFont typeface="Wingdings" pitchFamily="2" charset="2"/>
              <a:buChar char="n"/>
            </a:pPr>
            <a:r>
              <a:rPr lang="en-US" altLang="zh-CN" dirty="0" smtClean="0"/>
              <a:t>8288 control chip supports</a:t>
            </a:r>
            <a:endParaRPr lang="en-US" altLang="zh-CN" dirty="0"/>
          </a:p>
        </p:txBody>
      </p:sp>
      <p:graphicFrame>
        <p:nvGraphicFramePr>
          <p:cNvPr id="12" name="Object 7"/>
          <p:cNvGraphicFramePr>
            <a:graphicFrameLocks noChangeAspect="1"/>
          </p:cNvGraphicFramePr>
          <p:nvPr/>
        </p:nvGraphicFramePr>
        <p:xfrm>
          <a:off x="7433477" y="5173340"/>
          <a:ext cx="866081" cy="303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57" name="Equation" r:id="rId4" imgW="545863" imgH="190417" progId="Equation.DSMT4">
                  <p:embed/>
                </p:oleObj>
              </mc:Choice>
              <mc:Fallback>
                <p:oleObj name="Equation" r:id="rId4" imgW="545863" imgH="190417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3477" y="5173340"/>
                        <a:ext cx="866081" cy="3037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/>
          <p:cNvGraphicFramePr>
            <a:graphicFrameLocks noChangeAspect="1"/>
          </p:cNvGraphicFramePr>
          <p:nvPr/>
        </p:nvGraphicFramePr>
        <p:xfrm>
          <a:off x="7380312" y="3799673"/>
          <a:ext cx="866081" cy="303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58" name="Equation" r:id="rId6" imgW="545863" imgH="190417" progId="Equation.DSMT4">
                  <p:embed/>
                </p:oleObj>
              </mc:Choice>
              <mc:Fallback>
                <p:oleObj name="Equation" r:id="rId6" imgW="545863" imgH="190417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312" y="3799673"/>
                        <a:ext cx="866081" cy="3037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715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1718857"/>
            <a:ext cx="5328592" cy="5094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Control Signals</a:t>
            </a:r>
            <a:endParaRPr lang="en-GB" sz="32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741934"/>
            <a:ext cx="8964488" cy="4711402"/>
          </a:xfrm>
        </p:spPr>
        <p:txBody>
          <a:bodyPr/>
          <a:lstStyle/>
          <a:p>
            <a:r>
              <a:rPr lang="en-GB" sz="2000" b="1" dirty="0" smtClean="0"/>
              <a:t>MN/~MX: </a:t>
            </a:r>
            <a:r>
              <a:rPr lang="en-GB" sz="2000" dirty="0" smtClean="0"/>
              <a:t>Minimum mode (high level), Maximum mode (low level)</a:t>
            </a:r>
          </a:p>
          <a:p>
            <a:pPr>
              <a:spcBef>
                <a:spcPts val="1800"/>
              </a:spcBef>
            </a:pPr>
            <a:r>
              <a:rPr lang="en-GB" sz="2000" b="1" dirty="0" smtClean="0"/>
              <a:t>~RD: </a:t>
            </a:r>
            <a:r>
              <a:rPr lang="en-GB" sz="2000" dirty="0" smtClean="0"/>
              <a:t>output, CPU is reading from memory or IO</a:t>
            </a:r>
          </a:p>
          <a:p>
            <a:r>
              <a:rPr lang="en-GB" sz="2000" b="1" dirty="0" smtClean="0"/>
              <a:t>~WR:</a:t>
            </a:r>
            <a:r>
              <a:rPr lang="en-GB" sz="2000" dirty="0" smtClean="0"/>
              <a:t> output, CPU is writing to memory or IO</a:t>
            </a:r>
          </a:p>
          <a:p>
            <a:r>
              <a:rPr lang="en-GB" sz="2000" b="1" dirty="0" smtClean="0"/>
              <a:t>M/~IO:</a:t>
            </a:r>
            <a:r>
              <a:rPr lang="en-GB" sz="2000" dirty="0" smtClean="0"/>
              <a:t> output, CPU is accessing memory (high level) or IO (low level)</a:t>
            </a:r>
          </a:p>
          <a:p>
            <a:r>
              <a:rPr lang="en-GB" altLang="zh-CN" sz="2000" b="1" dirty="0" smtClean="0"/>
              <a:t>READY: </a:t>
            </a:r>
            <a:r>
              <a:rPr lang="en-GB" altLang="zh-CN" sz="2000" dirty="0" smtClean="0"/>
              <a:t>input, memory/IO is ready for data transfer</a:t>
            </a:r>
          </a:p>
          <a:p>
            <a:pPr>
              <a:spcBef>
                <a:spcPts val="1800"/>
              </a:spcBef>
            </a:pPr>
            <a:r>
              <a:rPr lang="en-GB" sz="2000" b="1" dirty="0" smtClean="0"/>
              <a:t>~DEN:</a:t>
            </a:r>
            <a:r>
              <a:rPr lang="en-GB" sz="2000" dirty="0" smtClean="0"/>
              <a:t> output, used to enable the data transceivers</a:t>
            </a:r>
          </a:p>
          <a:p>
            <a:r>
              <a:rPr lang="en-GB" sz="2000" b="1" dirty="0" smtClean="0"/>
              <a:t>DT/~R: </a:t>
            </a:r>
            <a:r>
              <a:rPr lang="en-GB" sz="2000" dirty="0" smtClean="0"/>
              <a:t>output, used to inform the data transceivers the direction of data transfer, i.e., sending data (high level) or receiving data (low level)</a:t>
            </a:r>
          </a:p>
          <a:p>
            <a:pPr>
              <a:spcBef>
                <a:spcPts val="1800"/>
              </a:spcBef>
            </a:pPr>
            <a:r>
              <a:rPr lang="en-GB" altLang="zh-CN" sz="2000" b="1" dirty="0" smtClean="0"/>
              <a:t>~BHE: </a:t>
            </a:r>
            <a:r>
              <a:rPr lang="en-GB" altLang="zh-CN" sz="2000" dirty="0" smtClean="0"/>
              <a:t>output, ~BHE=0, AD8-AD15; ~BHE=1, AD0-AD7</a:t>
            </a:r>
          </a:p>
          <a:p>
            <a:r>
              <a:rPr lang="en-GB" sz="2000" b="1" dirty="0" smtClean="0"/>
              <a:t>ALE: </a:t>
            </a:r>
            <a:r>
              <a:rPr lang="en-GB" sz="2000" dirty="0" smtClean="0"/>
              <a:t>output, used as the latch enable signal of the address latch</a:t>
            </a:r>
          </a:p>
          <a:p>
            <a:endParaRPr lang="en-GB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Control Signals</a:t>
            </a:r>
            <a:endParaRPr lang="en-GB" sz="32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700808"/>
            <a:ext cx="8686800" cy="4711402"/>
          </a:xfrm>
        </p:spPr>
        <p:txBody>
          <a:bodyPr/>
          <a:lstStyle/>
          <a:p>
            <a:r>
              <a:rPr lang="en-GB" sz="2000" b="1" dirty="0" smtClean="0"/>
              <a:t>HOLD: </a:t>
            </a:r>
            <a:r>
              <a:rPr lang="en-GB" sz="2000" dirty="0" smtClean="0"/>
              <a:t>input signal, hold the bus request</a:t>
            </a:r>
          </a:p>
          <a:p>
            <a:r>
              <a:rPr lang="en-GB" sz="2000" b="1" dirty="0" smtClean="0"/>
              <a:t>HLDA: </a:t>
            </a:r>
            <a:r>
              <a:rPr lang="en-GB" sz="2000" dirty="0" smtClean="0"/>
              <a:t>output signal, hold request </a:t>
            </a:r>
            <a:r>
              <a:rPr lang="en-GB" sz="2000" dirty="0" err="1" smtClean="0"/>
              <a:t>ack</a:t>
            </a:r>
            <a:endParaRPr lang="en-GB" sz="2000" dirty="0" smtClean="0"/>
          </a:p>
          <a:p>
            <a:pPr>
              <a:spcBef>
                <a:spcPts val="1800"/>
              </a:spcBef>
            </a:pPr>
            <a:r>
              <a:rPr lang="en-GB" altLang="zh-CN" sz="2000" b="1" dirty="0" smtClean="0"/>
              <a:t>INTR:</a:t>
            </a:r>
            <a:r>
              <a:rPr lang="en-GB" altLang="zh-CN" sz="2000" dirty="0" smtClean="0"/>
              <a:t> input, interrupt request from 8259 interrupt controller, </a:t>
            </a:r>
            <a:r>
              <a:rPr lang="en-GB" altLang="zh-CN" sz="2000" dirty="0" err="1" smtClean="0">
                <a:solidFill>
                  <a:srgbClr val="0070C0"/>
                </a:solidFill>
              </a:rPr>
              <a:t>maskable</a:t>
            </a:r>
            <a:r>
              <a:rPr lang="en-GB" altLang="zh-CN" sz="2000" dirty="0" smtClean="0"/>
              <a:t> by clearing the IF in the flag register</a:t>
            </a:r>
          </a:p>
          <a:p>
            <a:r>
              <a:rPr lang="en-GB" altLang="zh-CN" sz="2000" b="1" dirty="0" smtClean="0"/>
              <a:t>INTA: </a:t>
            </a:r>
            <a:r>
              <a:rPr lang="en-GB" altLang="zh-CN" sz="2000" dirty="0" smtClean="0"/>
              <a:t>output, interrupt </a:t>
            </a:r>
            <a:r>
              <a:rPr lang="en-GB" altLang="zh-CN" sz="2000" dirty="0" err="1" smtClean="0"/>
              <a:t>ack</a:t>
            </a:r>
            <a:endParaRPr lang="en-GB" altLang="zh-CN" sz="2000" dirty="0" smtClean="0"/>
          </a:p>
          <a:p>
            <a:r>
              <a:rPr lang="en-GB" altLang="zh-CN" sz="2000" b="1" dirty="0" smtClean="0"/>
              <a:t>NMI: </a:t>
            </a:r>
            <a:r>
              <a:rPr lang="en-GB" altLang="zh-CN" sz="2000" dirty="0" smtClean="0"/>
              <a:t>input, </a:t>
            </a:r>
            <a:r>
              <a:rPr lang="en-GB" altLang="zh-CN" sz="2000" dirty="0" smtClean="0">
                <a:solidFill>
                  <a:srgbClr val="FF0000"/>
                </a:solidFill>
              </a:rPr>
              <a:t>non-</a:t>
            </a:r>
            <a:r>
              <a:rPr lang="en-GB" altLang="zh-CN" sz="2000" dirty="0" err="1" smtClean="0">
                <a:solidFill>
                  <a:srgbClr val="FF0000"/>
                </a:solidFill>
              </a:rPr>
              <a:t>maskable</a:t>
            </a:r>
            <a:r>
              <a:rPr lang="en-GB" altLang="zh-CN" sz="2000" dirty="0" smtClean="0"/>
              <a:t> interrupt, CPU is interrupted after finishing the current instruction; cannot be masked by software</a:t>
            </a:r>
          </a:p>
          <a:p>
            <a:pPr>
              <a:spcBef>
                <a:spcPts val="1800"/>
              </a:spcBef>
            </a:pPr>
            <a:r>
              <a:rPr lang="en-GB" altLang="zh-CN" sz="2000" b="1" dirty="0" smtClean="0"/>
              <a:t>RESET: </a:t>
            </a:r>
            <a:r>
              <a:rPr lang="en-GB" altLang="zh-CN" sz="2000" dirty="0" smtClean="0"/>
              <a:t>input signal, reset the CPU</a:t>
            </a:r>
          </a:p>
          <a:p>
            <a:pPr lvl="1"/>
            <a:r>
              <a:rPr lang="en-GB" altLang="zh-CN" sz="2000" dirty="0" smtClean="0"/>
              <a:t>IP, DS, SS, ES and the instruction queue are cleared</a:t>
            </a:r>
          </a:p>
          <a:p>
            <a:pPr lvl="1"/>
            <a:r>
              <a:rPr lang="en-GB" altLang="zh-CN" sz="2000" dirty="0" smtClean="0"/>
              <a:t>CS = FFFFH</a:t>
            </a:r>
          </a:p>
          <a:p>
            <a:pPr lvl="1"/>
            <a:r>
              <a:rPr lang="en-GB" altLang="zh-CN" sz="2000" i="1" dirty="0" smtClean="0">
                <a:solidFill>
                  <a:srgbClr val="FF0000"/>
                </a:solidFill>
              </a:rPr>
              <a:t>What is the address of the first instruction that the CPU will execute after reset?</a:t>
            </a:r>
            <a:endParaRPr lang="en-GB" altLang="zh-CN" sz="1200" dirty="0" smtClean="0"/>
          </a:p>
          <a:p>
            <a:pPr>
              <a:buNone/>
            </a:pPr>
            <a:endParaRPr lang="en-GB" altLang="zh-CN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CMOS Gates?</a:t>
            </a:r>
            <a:endParaRPr lang="en-US" dirty="0"/>
          </a:p>
        </p:txBody>
      </p:sp>
      <p:pic>
        <p:nvPicPr>
          <p:cNvPr id="92162" name="Picture 2" descr="graphic notation for digital logic gat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04864"/>
            <a:ext cx="3024336" cy="3024336"/>
          </a:xfrm>
          <a:prstGeom prst="rect">
            <a:avLst/>
          </a:prstGeom>
          <a:noFill/>
        </p:spPr>
      </p:pic>
      <p:pic>
        <p:nvPicPr>
          <p:cNvPr id="92163" name="Picture 3" descr="C:\Users\archee\AppData\Roaming\Tencent\Users\13899887\QQ\WinTemp\RichOle\((SU3_49(_9V8LE@(X3@%A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852936"/>
            <a:ext cx="3812307" cy="2434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414072" cy="1143000"/>
          </a:xfrm>
        </p:spPr>
        <p:txBody>
          <a:bodyPr/>
          <a:lstStyle/>
          <a:p>
            <a:r>
              <a:rPr lang="en-GB" sz="3200" dirty="0" smtClean="0"/>
              <a:t>Memory/IO Control Signals</a:t>
            </a:r>
            <a:endParaRPr lang="en-GB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16832"/>
            <a:ext cx="6078937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186" name="Object 2"/>
          <p:cNvGraphicFramePr>
            <a:graphicFrameLocks noChangeAspect="1"/>
          </p:cNvGraphicFramePr>
          <p:nvPr/>
        </p:nvGraphicFramePr>
        <p:xfrm>
          <a:off x="107504" y="1700808"/>
          <a:ext cx="5904210" cy="4768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79" name="Visio" r:id="rId4" imgW="4071714" imgH="3119066" progId="Visio.Drawing.11">
                  <p:embed/>
                </p:oleObj>
              </mc:Choice>
              <mc:Fallback>
                <p:oleObj name="Visio" r:id="rId4" imgW="4071714" imgH="3119066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700808"/>
                        <a:ext cx="5904210" cy="47689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Address/Data Demultiplexing &amp; Address latching</a:t>
            </a:r>
            <a:endParaRPr lang="en-GB" sz="3200" dirty="0"/>
          </a:p>
        </p:txBody>
      </p:sp>
      <p:sp>
        <p:nvSpPr>
          <p:cNvPr id="7" name="矩形 6"/>
          <p:cNvSpPr/>
          <p:nvPr/>
        </p:nvSpPr>
        <p:spPr bwMode="auto">
          <a:xfrm>
            <a:off x="3779912" y="1916832"/>
            <a:ext cx="1368152" cy="1224136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2276872"/>
            <a:ext cx="3212465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5949280"/>
            <a:ext cx="24574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9203" name="Object 2"/>
          <p:cNvGraphicFramePr>
            <a:graphicFrameLocks noChangeAspect="1"/>
          </p:cNvGraphicFramePr>
          <p:nvPr/>
        </p:nvGraphicFramePr>
        <p:xfrm>
          <a:off x="107950" y="1700213"/>
          <a:ext cx="5903913" cy="476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04" name="Visio" r:id="rId4" imgW="4071714" imgH="3119066" progId="Visio.Drawing.11">
                  <p:embed/>
                </p:oleObj>
              </mc:Choice>
              <mc:Fallback>
                <p:oleObj name="Visio" r:id="rId4" imgW="4071714" imgH="3119066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1700213"/>
                        <a:ext cx="5903913" cy="476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Data Bus Transceiver</a:t>
            </a:r>
            <a:endParaRPr lang="en-GB" sz="3200" dirty="0"/>
          </a:p>
        </p:txBody>
      </p:sp>
      <p:sp>
        <p:nvSpPr>
          <p:cNvPr id="6" name="矩形 5"/>
          <p:cNvSpPr/>
          <p:nvPr/>
        </p:nvSpPr>
        <p:spPr bwMode="auto">
          <a:xfrm>
            <a:off x="3491880" y="3212976"/>
            <a:ext cx="1440160" cy="1368152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4437112"/>
            <a:ext cx="3240087" cy="154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200000">
            <a:off x="6320759" y="1752249"/>
            <a:ext cx="1650545" cy="2987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737600" cy="1143000"/>
          </a:xfrm>
        </p:spPr>
        <p:txBody>
          <a:bodyPr/>
          <a:lstStyle/>
          <a:p>
            <a:r>
              <a:rPr lang="en-GB" sz="3200" dirty="0" smtClean="0"/>
              <a:t>8086/88 Bus Cycle (for data transfers)</a:t>
            </a:r>
            <a:endParaRPr lang="en-GB" sz="3200" dirty="0"/>
          </a:p>
        </p:txBody>
      </p:sp>
      <p:graphicFrame>
        <p:nvGraphicFramePr>
          <p:cNvPr id="58369" name="Object 2"/>
          <p:cNvGraphicFramePr>
            <a:graphicFrameLocks noChangeAspect="1"/>
          </p:cNvGraphicFramePr>
          <p:nvPr/>
        </p:nvGraphicFramePr>
        <p:xfrm>
          <a:off x="0" y="1772816"/>
          <a:ext cx="6533662" cy="4594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75" name="Visio" r:id="rId4" imgW="5374620" imgH="3706393" progId="Visio.Drawing.11">
                  <p:embed/>
                </p:oleObj>
              </mc:Choice>
              <mc:Fallback>
                <p:oleObj name="Visio" r:id="rId4" imgW="5374620" imgH="3706393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72816"/>
                        <a:ext cx="6533662" cy="45941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6660232" y="1796038"/>
            <a:ext cx="22687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/>
              <a:t>At least 4 clock cycles</a:t>
            </a:r>
          </a:p>
          <a:p>
            <a:endParaRPr lang="en-US" altLang="zh-CN" b="1" dirty="0" smtClean="0"/>
          </a:p>
          <a:p>
            <a:pPr>
              <a:buSzPct val="60000"/>
              <a:buFont typeface="Wingdings" pitchFamily="2" charset="2"/>
              <a:buChar char="n"/>
            </a:pPr>
            <a:r>
              <a:rPr lang="en-US" altLang="zh-CN" dirty="0" smtClean="0"/>
              <a:t> T1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>
              <a:buSzPct val="60000"/>
              <a:buFont typeface="Wingdings" pitchFamily="2" charset="2"/>
              <a:buChar char="n"/>
            </a:pPr>
            <a:r>
              <a:rPr lang="en-US" altLang="zh-CN" dirty="0" smtClean="0"/>
              <a:t> T2:</a:t>
            </a:r>
          </a:p>
          <a:p>
            <a:pPr>
              <a:buSzPct val="60000"/>
              <a:buFont typeface="Wingdings" pitchFamily="2" charset="2"/>
              <a:buChar char="n"/>
            </a:pPr>
            <a:r>
              <a:rPr lang="en-US" altLang="zh-CN" dirty="0" smtClean="0"/>
              <a:t> T3:</a:t>
            </a:r>
          </a:p>
          <a:p>
            <a:pPr>
              <a:buSzPct val="60000"/>
              <a:buFont typeface="Wingdings" pitchFamily="2" charset="2"/>
              <a:buChar char="n"/>
            </a:pPr>
            <a:r>
              <a:rPr lang="en-US" altLang="zh-CN" dirty="0" smtClean="0"/>
              <a:t> T4:</a:t>
            </a:r>
          </a:p>
          <a:p>
            <a:pPr>
              <a:buSzPct val="60000"/>
              <a:buFont typeface="Wingdings" pitchFamily="2" charset="2"/>
              <a:buChar char="n"/>
            </a:pPr>
            <a:r>
              <a:rPr lang="en-US" altLang="zh-CN" dirty="0" smtClean="0"/>
              <a:t> </a:t>
            </a:r>
            <a:r>
              <a:rPr lang="en-US" altLang="zh-CN" dirty="0" err="1" smtClean="0"/>
              <a:t>Tw</a:t>
            </a:r>
            <a:r>
              <a:rPr lang="en-US" altLang="zh-CN" dirty="0" smtClean="0"/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8086 Programming</a:t>
            </a:r>
            <a:endParaRPr lang="en-GB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178800" cy="4848944"/>
          </a:xfrm>
        </p:spPr>
        <p:txBody>
          <a:bodyPr/>
          <a:lstStyle/>
          <a:p>
            <a:r>
              <a:rPr lang="en-GB" dirty="0" smtClean="0"/>
              <a:t>A typical program on 8086 consists of at least three </a:t>
            </a:r>
            <a:r>
              <a:rPr lang="en-GB" i="1" dirty="0" smtClean="0">
                <a:solidFill>
                  <a:srgbClr val="7030A0"/>
                </a:solidFill>
              </a:rPr>
              <a:t>segments</a:t>
            </a:r>
          </a:p>
          <a:p>
            <a:pPr lvl="1"/>
            <a:r>
              <a:rPr lang="en-GB" dirty="0" smtClean="0"/>
              <a:t>code segment: contains instructions that accomplish certain tasks</a:t>
            </a:r>
          </a:p>
          <a:p>
            <a:pPr lvl="1"/>
            <a:r>
              <a:rPr lang="en-GB" dirty="0" smtClean="0"/>
              <a:t>data segment: stores information to be processed</a:t>
            </a:r>
          </a:p>
          <a:p>
            <a:pPr lvl="1"/>
            <a:r>
              <a:rPr lang="en-GB" dirty="0" smtClean="0"/>
              <a:t>stack segment: store information temporarily</a:t>
            </a:r>
          </a:p>
          <a:p>
            <a:r>
              <a:rPr lang="en-GB" dirty="0" smtClean="0"/>
              <a:t>What is a segment?</a:t>
            </a:r>
          </a:p>
          <a:p>
            <a:pPr lvl="1"/>
            <a:r>
              <a:rPr lang="en-GB" dirty="0" smtClean="0"/>
              <a:t>A memory block includes up to 64KB</a:t>
            </a:r>
          </a:p>
          <a:p>
            <a:pPr lvl="2"/>
            <a:r>
              <a:rPr lang="en-GB" dirty="0" smtClean="0"/>
              <a:t>Why? Upward compatibility, 8085 has 16-bit address bus</a:t>
            </a:r>
          </a:p>
          <a:p>
            <a:pPr lvl="1"/>
            <a:r>
              <a:rPr lang="en-GB" dirty="0" smtClean="0"/>
              <a:t>Begins on an address evenly divisible by 16</a:t>
            </a:r>
          </a:p>
          <a:p>
            <a:pPr lvl="2"/>
            <a:r>
              <a:rPr lang="en-GB" dirty="0" smtClean="0"/>
              <a:t>i.e., an address ends in 0H</a:t>
            </a:r>
          </a:p>
          <a:p>
            <a:pPr lvl="2"/>
            <a:r>
              <a:rPr lang="en-GB" dirty="0" smtClean="0"/>
              <a:t>Why? (See later)</a:t>
            </a:r>
          </a:p>
          <a:p>
            <a:pPr lvl="1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066800" y="685800"/>
            <a:ext cx="7721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3600" dirty="0" smtClean="0">
                <a:solidFill>
                  <a:srgbClr val="000000"/>
                </a:solidFill>
                <a:latin typeface="Arial Black" pitchFamily="34" charset="0"/>
              </a:rPr>
              <a:t>The 80x86 IBM PC and Compatible Computers</a:t>
            </a:r>
            <a:endParaRPr kumimoji="1" lang="en-GB" sz="3600" dirty="0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066800" y="2895600"/>
            <a:ext cx="64008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Monotype Sorts" pitchFamily="2" charset="2"/>
              <a:buNone/>
            </a:pPr>
            <a:r>
              <a:rPr kumimoji="1" lang="en-GB" sz="2800" dirty="0" smtClean="0">
                <a:solidFill>
                  <a:srgbClr val="000000"/>
                </a:solidFill>
                <a:latin typeface="Arial Black" pitchFamily="34" charset="0"/>
              </a:rPr>
              <a:t>Chapter 1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Monotype Sorts" pitchFamily="2" charset="2"/>
              <a:buNone/>
            </a:pPr>
            <a:r>
              <a:rPr kumimoji="1" lang="en-GB" sz="2800" dirty="0" smtClean="0">
                <a:solidFill>
                  <a:srgbClr val="000000"/>
                </a:solidFill>
                <a:latin typeface="Arial Black" pitchFamily="34" charset="0"/>
              </a:rPr>
              <a:t>80X86 Microprocessor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Monotype Sorts" pitchFamily="2" charset="2"/>
              <a:buNone/>
            </a:pPr>
            <a:endParaRPr kumimoji="1" lang="en-GB" sz="1200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Monotype Sorts" pitchFamily="2" charset="2"/>
              <a:buNone/>
            </a:pPr>
            <a:r>
              <a:rPr kumimoji="1" lang="en-GB" altLang="zh-CN" sz="2800" dirty="0" smtClean="0">
                <a:solidFill>
                  <a:srgbClr val="000000"/>
                </a:solidFill>
                <a:latin typeface="Arial Black" pitchFamily="34" charset="0"/>
              </a:rPr>
              <a:t>Chapter 9.1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Monotype Sorts" pitchFamily="2" charset="2"/>
              <a:buNone/>
            </a:pPr>
            <a:r>
              <a:rPr kumimoji="1" lang="en-GB" altLang="zh-CN" sz="2800" dirty="0" smtClean="0">
                <a:solidFill>
                  <a:srgbClr val="000000"/>
                </a:solidFill>
                <a:latin typeface="Arial Black" pitchFamily="34" charset="0"/>
              </a:rPr>
              <a:t>8088 Microprocessor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Monotype Sorts" pitchFamily="2" charset="2"/>
              <a:buNone/>
            </a:pPr>
            <a:endParaRPr kumimoji="1" lang="en-GB" altLang="zh-CN" sz="2800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Monotype Sorts" pitchFamily="2" charset="2"/>
              <a:buNone/>
            </a:pPr>
            <a:endParaRPr kumimoji="1" lang="en-GB" sz="2800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Monotype Sorts" pitchFamily="2" charset="2"/>
              <a:buNone/>
            </a:pPr>
            <a:endParaRPr kumimoji="1" lang="en-GB" sz="2800" dirty="0" smtClean="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Logical &amp; Physical Address</a:t>
            </a:r>
            <a:endParaRPr lang="en-GB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705322"/>
            <a:ext cx="8178800" cy="4171950"/>
          </a:xfrm>
        </p:spPr>
        <p:txBody>
          <a:bodyPr/>
          <a:lstStyle/>
          <a:p>
            <a:r>
              <a:rPr lang="en-GB" dirty="0" smtClean="0"/>
              <a:t>Physical address</a:t>
            </a:r>
            <a:endParaRPr lang="en-GB" dirty="0"/>
          </a:p>
          <a:p>
            <a:pPr lvl="1"/>
            <a:r>
              <a:rPr lang="en-GB" dirty="0" smtClean="0"/>
              <a:t>20-bit address that is actually put on the address bus</a:t>
            </a:r>
            <a:endParaRPr lang="en-GB" dirty="0"/>
          </a:p>
          <a:p>
            <a:pPr lvl="1"/>
            <a:r>
              <a:rPr lang="en-GB" dirty="0" smtClean="0"/>
              <a:t>A range of 1MB from 00000H to FFFFFH</a:t>
            </a:r>
            <a:endParaRPr lang="en-GB" dirty="0"/>
          </a:p>
          <a:p>
            <a:pPr lvl="1"/>
            <a:r>
              <a:rPr lang="en-GB" dirty="0" smtClean="0"/>
              <a:t>Actual physical location in memory</a:t>
            </a:r>
          </a:p>
          <a:p>
            <a:r>
              <a:rPr lang="en-GB" dirty="0" smtClean="0"/>
              <a:t>Logical address</a:t>
            </a:r>
          </a:p>
          <a:p>
            <a:pPr lvl="1"/>
            <a:r>
              <a:rPr lang="en-GB" dirty="0" smtClean="0"/>
              <a:t>Consists of a </a:t>
            </a:r>
            <a:r>
              <a:rPr lang="en-GB" i="1" dirty="0" smtClean="0">
                <a:solidFill>
                  <a:srgbClr val="7030A0"/>
                </a:solidFill>
              </a:rPr>
              <a:t>segment value </a:t>
            </a:r>
            <a:r>
              <a:rPr lang="en-GB" dirty="0" smtClean="0"/>
              <a:t>(determines the beginning of a segment) and an </a:t>
            </a:r>
            <a:r>
              <a:rPr lang="en-GB" i="1" dirty="0" smtClean="0">
                <a:solidFill>
                  <a:srgbClr val="7030A0"/>
                </a:solidFill>
              </a:rPr>
              <a:t>offset address </a:t>
            </a:r>
            <a:r>
              <a:rPr lang="en-GB" dirty="0" smtClean="0"/>
              <a:t>(a location within a 64KB segment)</a:t>
            </a:r>
          </a:p>
          <a:p>
            <a:pPr lvl="1"/>
            <a:r>
              <a:rPr lang="en-GB" dirty="0" smtClean="0"/>
              <a:t>E.g., an instruction in the code segment has a logical address in the form of CS (code segment register):IP (instruction pointer)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Logical &amp; Physical Address</a:t>
            </a:r>
            <a:endParaRPr lang="en-GB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705322"/>
            <a:ext cx="5544616" cy="4820022"/>
          </a:xfrm>
        </p:spPr>
        <p:txBody>
          <a:bodyPr/>
          <a:lstStyle/>
          <a:p>
            <a:r>
              <a:rPr lang="en-GB" dirty="0" smtClean="0"/>
              <a:t>logical address -&gt; physical address</a:t>
            </a:r>
          </a:p>
          <a:p>
            <a:pPr lvl="1"/>
            <a:r>
              <a:rPr lang="en-GB" dirty="0" smtClean="0"/>
              <a:t>Shift the segment value left one hex digit (or 4 bits)</a:t>
            </a:r>
          </a:p>
          <a:p>
            <a:pPr lvl="1"/>
            <a:r>
              <a:rPr lang="en-GB" dirty="0" smtClean="0"/>
              <a:t>Then adding the above value to the offset address</a:t>
            </a:r>
          </a:p>
          <a:p>
            <a:pPr lvl="1"/>
            <a:r>
              <a:rPr lang="en-GB" dirty="0" smtClean="0"/>
              <a:t>One logical -&gt; only one physical</a:t>
            </a:r>
            <a:endParaRPr lang="en-GB" dirty="0"/>
          </a:p>
          <a:p>
            <a:r>
              <a:rPr lang="en-GB" dirty="0" smtClean="0"/>
              <a:t>Segment range representation</a:t>
            </a:r>
          </a:p>
          <a:p>
            <a:pPr lvl="1"/>
            <a:r>
              <a:rPr lang="en-GB" dirty="0" smtClean="0"/>
              <a:t>Maximum 64KB</a:t>
            </a:r>
          </a:p>
          <a:p>
            <a:pPr lvl="1"/>
            <a:r>
              <a:rPr lang="en-GB" dirty="0" smtClean="0"/>
              <a:t>logical </a:t>
            </a:r>
            <a:r>
              <a:rPr lang="en-GB" i="1" dirty="0" smtClean="0"/>
              <a:t>2500:0000</a:t>
            </a:r>
            <a:r>
              <a:rPr lang="en-GB" dirty="0" smtClean="0"/>
              <a:t> – </a:t>
            </a:r>
            <a:r>
              <a:rPr lang="en-GB" i="1" dirty="0" smtClean="0"/>
              <a:t>2500:FFFF</a:t>
            </a:r>
          </a:p>
          <a:p>
            <a:pPr lvl="1"/>
            <a:r>
              <a:rPr lang="en-GB" dirty="0" smtClean="0"/>
              <a:t>Physical </a:t>
            </a:r>
            <a:r>
              <a:rPr lang="en-GB" i="1" dirty="0" smtClean="0"/>
              <a:t>25000H</a:t>
            </a:r>
            <a:r>
              <a:rPr lang="en-GB" dirty="0" smtClean="0"/>
              <a:t> – </a:t>
            </a:r>
            <a:r>
              <a:rPr lang="en-GB" i="1" dirty="0" smtClean="0"/>
              <a:t>34FFFH</a:t>
            </a:r>
            <a:r>
              <a:rPr lang="en-GB" dirty="0" smtClean="0"/>
              <a:t> (</a:t>
            </a:r>
            <a:r>
              <a:rPr lang="en-GB" i="1" dirty="0" smtClean="0"/>
              <a:t>25000 </a:t>
            </a:r>
            <a:r>
              <a:rPr lang="en-GB" dirty="0" smtClean="0"/>
              <a:t>+ </a:t>
            </a:r>
            <a:r>
              <a:rPr lang="en-GB" i="1" dirty="0" smtClean="0"/>
              <a:t>FFFF</a:t>
            </a:r>
            <a:r>
              <a:rPr lang="en-GB" dirty="0" smtClean="0"/>
              <a:t>)</a:t>
            </a:r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844824"/>
            <a:ext cx="32480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068960"/>
            <a:ext cx="15621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80262" y="3068960"/>
            <a:ext cx="178422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Physical Address Wrap-around</a:t>
            </a:r>
            <a:endParaRPr lang="en-GB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5322"/>
            <a:ext cx="8178800" cy="4171950"/>
          </a:xfrm>
        </p:spPr>
        <p:txBody>
          <a:bodyPr/>
          <a:lstStyle/>
          <a:p>
            <a:r>
              <a:rPr lang="en-GB" dirty="0" smtClean="0"/>
              <a:t>When adding the offset to the shifted segment value results in an address beyond the maximum value </a:t>
            </a:r>
            <a:r>
              <a:rPr lang="en-GB" i="1" dirty="0" smtClean="0"/>
              <a:t>FFFFFH</a:t>
            </a:r>
          </a:p>
          <a:p>
            <a:r>
              <a:rPr lang="en-GB" i="1" dirty="0" smtClean="0"/>
              <a:t>E.g., what is the range of physical addresses if  CS=FF59H?</a:t>
            </a:r>
          </a:p>
          <a:p>
            <a:pPr lvl="1"/>
            <a:r>
              <a:rPr lang="en-GB" dirty="0" smtClean="0"/>
              <a:t>Solution:</a:t>
            </a:r>
          </a:p>
          <a:p>
            <a:pPr lvl="1">
              <a:buNone/>
            </a:pPr>
            <a:r>
              <a:rPr lang="en-GB" dirty="0" smtClean="0"/>
              <a:t>The low range is FF590H, and  </a:t>
            </a:r>
          </a:p>
          <a:p>
            <a:pPr lvl="1">
              <a:buNone/>
            </a:pPr>
            <a:r>
              <a:rPr lang="en-GB" dirty="0" smtClean="0"/>
              <a:t>the range goes to FFFFFH and </a:t>
            </a:r>
          </a:p>
          <a:p>
            <a:pPr lvl="1">
              <a:buNone/>
            </a:pPr>
            <a:r>
              <a:rPr lang="en-GB" dirty="0" smtClean="0"/>
              <a:t>wraps around from 00000H to</a:t>
            </a:r>
          </a:p>
          <a:p>
            <a:pPr lvl="1">
              <a:buNone/>
            </a:pPr>
            <a:r>
              <a:rPr lang="en-GB" dirty="0" smtClean="0"/>
              <a:t>0F58FH (FF590+FFFF).</a:t>
            </a:r>
            <a:endParaRPr lang="en-GB" dirty="0"/>
          </a:p>
        </p:txBody>
      </p:sp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365104"/>
            <a:ext cx="33718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Logical &amp; Physical Address</a:t>
            </a:r>
            <a:endParaRPr lang="en-GB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705322"/>
            <a:ext cx="6480720" cy="4820022"/>
          </a:xfrm>
        </p:spPr>
        <p:txBody>
          <a:bodyPr/>
          <a:lstStyle/>
          <a:p>
            <a:r>
              <a:rPr lang="en-GB" dirty="0" smtClean="0"/>
              <a:t>Physical address -&gt; logical address ?</a:t>
            </a:r>
          </a:p>
          <a:p>
            <a:pPr lvl="1"/>
            <a:r>
              <a:rPr lang="en-GB" dirty="0" smtClean="0"/>
              <a:t>One physical address can be derived from different logical addresses</a:t>
            </a:r>
          </a:p>
          <a:p>
            <a:pPr lvl="1"/>
            <a:r>
              <a:rPr lang="en-GB" dirty="0" smtClean="0"/>
              <a:t>E.g., </a:t>
            </a:r>
          </a:p>
        </p:txBody>
      </p:sp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717032"/>
            <a:ext cx="2952328" cy="2128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645024"/>
            <a:ext cx="3240360" cy="226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Segment Overlapping</a:t>
            </a:r>
            <a:endParaRPr lang="en-GB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5950"/>
            <a:ext cx="8435280" cy="4171950"/>
          </a:xfrm>
        </p:spPr>
        <p:txBody>
          <a:bodyPr/>
          <a:lstStyle/>
          <a:p>
            <a:r>
              <a:rPr lang="en-GB" dirty="0" smtClean="0"/>
              <a:t>Two segments can overlap</a:t>
            </a:r>
          </a:p>
          <a:p>
            <a:pPr lvl="1"/>
            <a:r>
              <a:rPr lang="en-GB" dirty="0" smtClean="0"/>
              <a:t>Dynamic behaviour of the segment and offset concept</a:t>
            </a:r>
          </a:p>
          <a:p>
            <a:pPr lvl="1"/>
            <a:r>
              <a:rPr lang="en-GB" dirty="0" smtClean="0"/>
              <a:t>May be desirable in some circumstances</a:t>
            </a:r>
          </a:p>
          <a:p>
            <a:pPr lvl="1"/>
            <a:endParaRPr lang="en-GB" dirty="0"/>
          </a:p>
        </p:txBody>
      </p:sp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404580"/>
            <a:ext cx="2268488" cy="33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429000"/>
            <a:ext cx="2553643" cy="340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Code Segment</a:t>
            </a:r>
            <a:endParaRPr lang="en-GB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78800" cy="4457700"/>
          </a:xfrm>
        </p:spPr>
        <p:txBody>
          <a:bodyPr/>
          <a:lstStyle/>
          <a:p>
            <a:r>
              <a:rPr lang="en-GB" dirty="0" smtClean="0"/>
              <a:t>8086 fetches instructions from the code segment</a:t>
            </a:r>
            <a:endParaRPr lang="en-GB" dirty="0"/>
          </a:p>
          <a:p>
            <a:pPr lvl="1"/>
            <a:r>
              <a:rPr lang="en-GB" dirty="0" smtClean="0"/>
              <a:t>Logical address of an instruction: </a:t>
            </a:r>
            <a:r>
              <a:rPr lang="en-GB" b="1" dirty="0" smtClean="0"/>
              <a:t>CS:IP</a:t>
            </a:r>
          </a:p>
          <a:p>
            <a:pPr lvl="1"/>
            <a:r>
              <a:rPr lang="en-GB" dirty="0" smtClean="0"/>
              <a:t>Physical address is generated to retrieve this instruction from memory</a:t>
            </a:r>
          </a:p>
          <a:p>
            <a:pPr lvl="1"/>
            <a:r>
              <a:rPr lang="en-GB" i="1" dirty="0" smtClean="0">
                <a:solidFill>
                  <a:srgbClr val="FF0000"/>
                </a:solidFill>
              </a:rPr>
              <a:t>What if desired instructions are physically located beyond the current code segment?</a:t>
            </a:r>
          </a:p>
          <a:p>
            <a:pPr lvl="1">
              <a:buNone/>
            </a:pPr>
            <a:r>
              <a:rPr lang="en-GB" b="1" dirty="0" smtClean="0"/>
              <a:t>Solution:</a:t>
            </a:r>
            <a:r>
              <a:rPr lang="en-GB" dirty="0" smtClean="0"/>
              <a:t> Change the CS value so that those instructions can be located using new logical addresses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Segment</a:t>
            </a:r>
            <a:endParaRPr lang="en-GB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78800" cy="4457700"/>
          </a:xfrm>
        </p:spPr>
        <p:txBody>
          <a:bodyPr/>
          <a:lstStyle/>
          <a:p>
            <a:r>
              <a:rPr lang="en-GB" dirty="0" smtClean="0"/>
              <a:t>Information to be processed is stored in the data segment</a:t>
            </a:r>
            <a:endParaRPr lang="en-GB" dirty="0"/>
          </a:p>
          <a:p>
            <a:pPr lvl="1"/>
            <a:r>
              <a:rPr lang="en-GB" dirty="0" smtClean="0"/>
              <a:t>Logical address of a piece of data: </a:t>
            </a:r>
            <a:r>
              <a:rPr lang="en-GB" b="1" dirty="0" err="1" smtClean="0"/>
              <a:t>DS:offset</a:t>
            </a:r>
            <a:endParaRPr lang="en-GB" b="1" dirty="0" smtClean="0"/>
          </a:p>
          <a:p>
            <a:pPr lvl="2"/>
            <a:r>
              <a:rPr lang="en-GB" b="1" dirty="0" smtClean="0"/>
              <a:t>Offset value</a:t>
            </a:r>
            <a:r>
              <a:rPr lang="en-GB" dirty="0" smtClean="0"/>
              <a:t>: e.g., 0000H, 23FFH</a:t>
            </a:r>
          </a:p>
          <a:p>
            <a:pPr lvl="2"/>
            <a:r>
              <a:rPr lang="en-GB" b="1" dirty="0" smtClean="0"/>
              <a:t>Offset registers </a:t>
            </a:r>
            <a:r>
              <a:rPr lang="en-GB" dirty="0" smtClean="0"/>
              <a:t>for data segment: </a:t>
            </a:r>
            <a:r>
              <a:rPr lang="en-GB" b="1" dirty="0" smtClean="0"/>
              <a:t>BX</a:t>
            </a:r>
            <a:r>
              <a:rPr lang="en-GB" dirty="0" smtClean="0"/>
              <a:t>,</a:t>
            </a:r>
            <a:r>
              <a:rPr lang="en-GB" b="1" dirty="0" smtClean="0"/>
              <a:t> SI </a:t>
            </a:r>
            <a:r>
              <a:rPr lang="en-GB" dirty="0" smtClean="0"/>
              <a:t>and</a:t>
            </a:r>
            <a:r>
              <a:rPr lang="en-GB" b="1" dirty="0" smtClean="0"/>
              <a:t> DI</a:t>
            </a:r>
          </a:p>
          <a:p>
            <a:pPr lvl="1"/>
            <a:r>
              <a:rPr lang="en-GB" dirty="0" smtClean="0"/>
              <a:t>Physical address is generated to retrieve data (8-bit or 16-bit) from memory</a:t>
            </a:r>
          </a:p>
          <a:p>
            <a:pPr lvl="1"/>
            <a:r>
              <a:rPr lang="en-GB" i="1" dirty="0" smtClean="0">
                <a:solidFill>
                  <a:srgbClr val="FF0000"/>
                </a:solidFill>
              </a:rPr>
              <a:t>What if desired data are physically located beyond the current data segment?</a:t>
            </a:r>
          </a:p>
          <a:p>
            <a:pPr lvl="1">
              <a:buNone/>
            </a:pPr>
            <a:r>
              <a:rPr lang="en-GB" b="1" dirty="0" smtClean="0"/>
              <a:t>Solution:</a:t>
            </a:r>
            <a:r>
              <a:rPr lang="en-GB" dirty="0" smtClean="0"/>
              <a:t> Change the DS value so that those data can be located using new logical addresses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Representation in Memory</a:t>
            </a:r>
            <a:endParaRPr lang="en-GB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Memory can be logically imagine as a consecutive block of bytes</a:t>
            </a:r>
          </a:p>
          <a:p>
            <a:r>
              <a:rPr lang="en-GB" i="1" dirty="0" smtClean="0">
                <a:solidFill>
                  <a:srgbClr val="FF0000"/>
                </a:solidFill>
              </a:rPr>
              <a:t>How to store data whose size is larger than a byte?</a:t>
            </a:r>
          </a:p>
          <a:p>
            <a:pPr lvl="1"/>
            <a:r>
              <a:rPr lang="en-GB" dirty="0" smtClean="0"/>
              <a:t>Little endian: the low byte of the data goes to the low memory location</a:t>
            </a:r>
            <a:endParaRPr lang="en-GB" dirty="0"/>
          </a:p>
          <a:p>
            <a:pPr lvl="1"/>
            <a:r>
              <a:rPr lang="en-GB" dirty="0" smtClean="0"/>
              <a:t>Big endian: the high byte of the data goes to the low memory location</a:t>
            </a:r>
          </a:p>
          <a:p>
            <a:pPr lvl="1"/>
            <a:r>
              <a:rPr lang="en-GB" dirty="0" smtClean="0"/>
              <a:t>E.g., 2738H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Stack Segment</a:t>
            </a:r>
            <a:endParaRPr lang="en-GB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78800" cy="4457700"/>
          </a:xfrm>
        </p:spPr>
        <p:txBody>
          <a:bodyPr/>
          <a:lstStyle/>
          <a:p>
            <a:r>
              <a:rPr lang="en-GB" dirty="0" smtClean="0"/>
              <a:t>A section of RAM memory used by the CPU to store information temporarily</a:t>
            </a:r>
          </a:p>
          <a:p>
            <a:pPr lvl="1"/>
            <a:r>
              <a:rPr lang="en-GB" dirty="0" smtClean="0"/>
              <a:t>Logical address of </a:t>
            </a:r>
            <a:r>
              <a:rPr lang="en-GB" altLang="zh-CN" dirty="0" smtClean="0"/>
              <a:t>a piece of data</a:t>
            </a:r>
            <a:r>
              <a:rPr lang="en-GB" dirty="0" smtClean="0"/>
              <a:t>: </a:t>
            </a:r>
            <a:r>
              <a:rPr lang="en-GB" b="1" dirty="0" smtClean="0"/>
              <a:t>SS:SP </a:t>
            </a:r>
            <a:r>
              <a:rPr lang="en-GB" dirty="0" smtClean="0"/>
              <a:t>(special applications with </a:t>
            </a:r>
            <a:r>
              <a:rPr lang="en-GB" b="1" dirty="0" smtClean="0"/>
              <a:t>BP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Most registers (except segment registers and SP) inside the CPU can be stored in the stack and brought back into the CPU from the stack using </a:t>
            </a:r>
            <a:r>
              <a:rPr lang="en-GB" b="1" i="1" dirty="0" smtClean="0">
                <a:solidFill>
                  <a:srgbClr val="7030A0"/>
                </a:solidFill>
              </a:rPr>
              <a:t>push</a:t>
            </a:r>
            <a:r>
              <a:rPr lang="en-GB" dirty="0" smtClean="0"/>
              <a:t> and </a:t>
            </a:r>
            <a:r>
              <a:rPr lang="en-GB" b="1" i="1" dirty="0" smtClean="0">
                <a:solidFill>
                  <a:srgbClr val="7030A0"/>
                </a:solidFill>
              </a:rPr>
              <a:t>pop</a:t>
            </a:r>
            <a:r>
              <a:rPr lang="en-GB" dirty="0" smtClean="0"/>
              <a:t>, respectively</a:t>
            </a:r>
          </a:p>
          <a:p>
            <a:pPr lvl="1"/>
            <a:r>
              <a:rPr lang="en-GB" dirty="0" smtClean="0"/>
              <a:t>Grows </a:t>
            </a:r>
            <a:r>
              <a:rPr lang="en-GB" b="1" dirty="0" smtClean="0"/>
              <a:t>downward</a:t>
            </a:r>
            <a:r>
              <a:rPr lang="en-GB" dirty="0" smtClean="0"/>
              <a:t> from upper addresses to lower addresses in the memory allocated for a program</a:t>
            </a:r>
          </a:p>
          <a:p>
            <a:pPr lvl="2"/>
            <a:r>
              <a:rPr lang="en-GB" dirty="0" smtClean="0"/>
              <a:t>Why? To protect other programs from destruction</a:t>
            </a:r>
          </a:p>
          <a:p>
            <a:pPr lvl="2"/>
            <a:r>
              <a:rPr lang="en-GB" dirty="0" smtClean="0"/>
              <a:t>Note: Ensure that the code section and stack section would not write over each other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Push &amp; Pop</a:t>
            </a:r>
            <a:endParaRPr lang="en-GB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16-bit operation</a:t>
            </a:r>
            <a:endParaRPr lang="en-GB" dirty="0"/>
          </a:p>
        </p:txBody>
      </p:sp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564904"/>
            <a:ext cx="7405514" cy="3947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 bwMode="auto">
          <a:xfrm>
            <a:off x="4499992" y="3284984"/>
            <a:ext cx="3672408" cy="5040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i="1" dirty="0" smtClean="0">
                <a:solidFill>
                  <a:srgbClr val="C00000"/>
                </a:solidFill>
                <a:latin typeface="Times New Roman" pitchFamily="18" charset="0"/>
              </a:rPr>
              <a:t>Little </a:t>
            </a:r>
            <a:r>
              <a:rPr lang="en-US" altLang="zh-CN" sz="2400" i="1" dirty="0" err="1" smtClean="0">
                <a:solidFill>
                  <a:srgbClr val="C00000"/>
                </a:solidFill>
                <a:latin typeface="Times New Roman" pitchFamily="18" charset="0"/>
              </a:rPr>
              <a:t>endian</a:t>
            </a:r>
            <a:r>
              <a:rPr lang="en-US" altLang="zh-CN" sz="2400" i="1" dirty="0" smtClean="0">
                <a:solidFill>
                  <a:srgbClr val="C00000"/>
                </a:solidFill>
                <a:latin typeface="Times New Roman" pitchFamily="18" charset="0"/>
              </a:rPr>
              <a:t> or big </a:t>
            </a:r>
            <a:r>
              <a:rPr lang="en-US" altLang="zh-CN" sz="2400" i="1" dirty="0" err="1" smtClean="0">
                <a:solidFill>
                  <a:srgbClr val="C00000"/>
                </a:solidFill>
                <a:latin typeface="Times New Roman" pitchFamily="18" charset="0"/>
              </a:rPr>
              <a:t>endian</a:t>
            </a:r>
            <a:r>
              <a:rPr lang="en-US" altLang="zh-CN" sz="2400" i="1" dirty="0" smtClean="0">
                <a:solidFill>
                  <a:srgbClr val="C00000"/>
                </a:solidFill>
                <a:latin typeface="Times New Roman" pitchFamily="18" charset="0"/>
              </a:rPr>
              <a:t>? </a:t>
            </a:r>
            <a:endParaRPr kumimoji="0" lang="zh-CN" altLang="en-US" sz="240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Evolution of 80X86 Family</a:t>
            </a:r>
            <a:endParaRPr lang="en-GB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808"/>
            <a:ext cx="8178800" cy="4711402"/>
          </a:xfrm>
        </p:spPr>
        <p:txBody>
          <a:bodyPr/>
          <a:lstStyle/>
          <a:p>
            <a:r>
              <a:rPr lang="en-GB" dirty="0" smtClean="0"/>
              <a:t>8086, born in 1978</a:t>
            </a:r>
          </a:p>
          <a:p>
            <a:pPr lvl="1"/>
            <a:r>
              <a:rPr lang="en-GB" dirty="0" smtClean="0"/>
              <a:t>First </a:t>
            </a:r>
            <a:r>
              <a:rPr lang="en-GB" b="1" dirty="0" smtClean="0">
                <a:solidFill>
                  <a:srgbClr val="FF0000"/>
                </a:solidFill>
              </a:rPr>
              <a:t>16</a:t>
            </a:r>
            <a:r>
              <a:rPr lang="en-GB" dirty="0" smtClean="0"/>
              <a:t>-bit microprocessor</a:t>
            </a:r>
          </a:p>
          <a:p>
            <a:pPr lvl="1"/>
            <a:r>
              <a:rPr lang="en-GB" b="1" dirty="0" smtClean="0">
                <a:solidFill>
                  <a:srgbClr val="FF0000"/>
                </a:solidFill>
              </a:rPr>
              <a:t>20</a:t>
            </a:r>
            <a:r>
              <a:rPr lang="en-GB" dirty="0" smtClean="0"/>
              <a:t>-bit address data bus, i.e. 2</a:t>
            </a:r>
            <a:r>
              <a:rPr lang="en-GB" baseline="30000" dirty="0" smtClean="0"/>
              <a:t>20</a:t>
            </a:r>
            <a:r>
              <a:rPr lang="en-GB" dirty="0" smtClean="0"/>
              <a:t> = 1MB </a:t>
            </a:r>
            <a:r>
              <a:rPr lang="en-GB" dirty="0" err="1" smtClean="0"/>
              <a:t>memroy</a:t>
            </a:r>
            <a:endParaRPr lang="en-GB" dirty="0" smtClean="0"/>
          </a:p>
          <a:p>
            <a:pPr lvl="1"/>
            <a:r>
              <a:rPr lang="en-GB" dirty="0" smtClean="0"/>
              <a:t>First </a:t>
            </a:r>
            <a:r>
              <a:rPr lang="en-GB" dirty="0" smtClean="0">
                <a:solidFill>
                  <a:srgbClr val="0070C0"/>
                </a:solidFill>
              </a:rPr>
              <a:t>pipelined</a:t>
            </a:r>
            <a:r>
              <a:rPr lang="en-GB" dirty="0" smtClean="0"/>
              <a:t> microprocessor</a:t>
            </a:r>
          </a:p>
          <a:p>
            <a:r>
              <a:rPr lang="en-GB" dirty="0" smtClean="0"/>
              <a:t>8088</a:t>
            </a:r>
          </a:p>
          <a:p>
            <a:pPr lvl="1"/>
            <a:r>
              <a:rPr lang="en-GB" dirty="0" smtClean="0"/>
              <a:t>Data bus: 16-bit internal, 8-bit external</a:t>
            </a:r>
          </a:p>
          <a:p>
            <a:pPr lvl="1"/>
            <a:r>
              <a:rPr lang="en-GB" dirty="0" smtClean="0"/>
              <a:t>Fit in 8-bit world, e.g., motherboard, peripherals</a:t>
            </a:r>
            <a:endParaRPr lang="en-GB" dirty="0"/>
          </a:p>
          <a:p>
            <a:pPr lvl="1"/>
            <a:r>
              <a:rPr lang="en-GB" dirty="0" smtClean="0"/>
              <a:t>Adopted in the IBM PC + MS-DOS </a:t>
            </a:r>
            <a:r>
              <a:rPr lang="en-GB" dirty="0" smtClean="0">
                <a:solidFill>
                  <a:srgbClr val="FF0000"/>
                </a:solidFill>
              </a:rPr>
              <a:t>open</a:t>
            </a:r>
            <a:r>
              <a:rPr lang="en-GB" dirty="0" smtClean="0"/>
              <a:t> system</a:t>
            </a:r>
          </a:p>
          <a:p>
            <a:r>
              <a:rPr lang="en-GB" dirty="0" smtClean="0"/>
              <a:t>80286, 80386, 80486</a:t>
            </a:r>
          </a:p>
          <a:p>
            <a:pPr lvl="1"/>
            <a:r>
              <a:rPr lang="en-GB" dirty="0" smtClean="0"/>
              <a:t>Real/protected modes</a:t>
            </a:r>
          </a:p>
          <a:p>
            <a:pPr lvl="1"/>
            <a:r>
              <a:rPr lang="en-GB" dirty="0" smtClean="0"/>
              <a:t>Virtual memory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Push &amp; Pop</a:t>
            </a:r>
            <a:endParaRPr lang="en-GB" dirty="0"/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060848"/>
            <a:ext cx="8028384" cy="452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Extra Segment</a:t>
            </a:r>
            <a:endParaRPr lang="en-GB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78800" cy="4457700"/>
          </a:xfrm>
        </p:spPr>
        <p:txBody>
          <a:bodyPr/>
          <a:lstStyle/>
          <a:p>
            <a:r>
              <a:rPr lang="en-GB" dirty="0" smtClean="0"/>
              <a:t>An extra data segment, essential for string operations</a:t>
            </a:r>
          </a:p>
          <a:p>
            <a:pPr lvl="1"/>
            <a:r>
              <a:rPr lang="en-GB" dirty="0" smtClean="0"/>
              <a:t>Logical address of a piece of data: </a:t>
            </a:r>
            <a:r>
              <a:rPr lang="en-GB" b="1" dirty="0" err="1" smtClean="0"/>
              <a:t>ES:offset</a:t>
            </a:r>
            <a:endParaRPr lang="en-GB" b="1" dirty="0" smtClean="0"/>
          </a:p>
          <a:p>
            <a:pPr lvl="2"/>
            <a:r>
              <a:rPr lang="en-GB" b="1" dirty="0" smtClean="0"/>
              <a:t>Offset value</a:t>
            </a:r>
            <a:r>
              <a:rPr lang="en-GB" dirty="0" smtClean="0"/>
              <a:t>: e.g., 0000H, 23FFH</a:t>
            </a:r>
          </a:p>
          <a:p>
            <a:pPr lvl="2"/>
            <a:r>
              <a:rPr lang="en-GB" b="1" dirty="0" smtClean="0"/>
              <a:t>Offset registers </a:t>
            </a:r>
            <a:r>
              <a:rPr lang="en-GB" dirty="0" smtClean="0"/>
              <a:t>for data segment: </a:t>
            </a:r>
            <a:r>
              <a:rPr lang="en-GB" b="1" dirty="0" smtClean="0"/>
              <a:t>BX</a:t>
            </a:r>
            <a:r>
              <a:rPr lang="en-GB" dirty="0" smtClean="0"/>
              <a:t>,</a:t>
            </a:r>
            <a:r>
              <a:rPr lang="en-GB" b="1" dirty="0" smtClean="0"/>
              <a:t> SI </a:t>
            </a:r>
            <a:r>
              <a:rPr lang="en-GB" dirty="0" smtClean="0"/>
              <a:t>and</a:t>
            </a:r>
            <a:r>
              <a:rPr lang="en-GB" b="1" dirty="0" smtClean="0"/>
              <a:t> DI</a:t>
            </a:r>
          </a:p>
          <a:p>
            <a:r>
              <a:rPr lang="en-GB" b="1" dirty="0" smtClean="0"/>
              <a:t>In Summary,</a:t>
            </a:r>
            <a:endParaRPr lang="en-GB" dirty="0" smtClean="0"/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556348"/>
            <a:ext cx="86963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Memory map of the IBM PC</a:t>
            </a:r>
            <a:endParaRPr lang="en-GB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800"/>
            <a:ext cx="5410944" cy="4171950"/>
          </a:xfrm>
        </p:spPr>
        <p:txBody>
          <a:bodyPr/>
          <a:lstStyle/>
          <a:p>
            <a:r>
              <a:rPr lang="en-GB" dirty="0" smtClean="0"/>
              <a:t>1MB logical address space</a:t>
            </a:r>
          </a:p>
          <a:p>
            <a:r>
              <a:rPr lang="en-GB" dirty="0" smtClean="0"/>
              <a:t>640K max RAM</a:t>
            </a:r>
          </a:p>
          <a:p>
            <a:pPr lvl="1"/>
            <a:r>
              <a:rPr lang="en-GB" dirty="0" smtClean="0"/>
              <a:t>In 1980s, 64kB-256KB</a:t>
            </a:r>
          </a:p>
          <a:p>
            <a:pPr lvl="1"/>
            <a:r>
              <a:rPr lang="en-GB" dirty="0" smtClean="0"/>
              <a:t>MS-DOS, application software</a:t>
            </a:r>
          </a:p>
          <a:p>
            <a:pPr lvl="1"/>
            <a:r>
              <a:rPr lang="en-GB" dirty="0" smtClean="0"/>
              <a:t>DOS does memory management; you do not set CS, DS and SS</a:t>
            </a:r>
          </a:p>
          <a:p>
            <a:r>
              <a:rPr lang="en-GB" dirty="0" smtClean="0"/>
              <a:t>Video display RAM</a:t>
            </a:r>
          </a:p>
          <a:p>
            <a:r>
              <a:rPr lang="en-GB" dirty="0" smtClean="0"/>
              <a:t>ROM</a:t>
            </a:r>
          </a:p>
          <a:p>
            <a:pPr lvl="1"/>
            <a:r>
              <a:rPr lang="en-GB" dirty="0" smtClean="0"/>
              <a:t>64KB BIOS</a:t>
            </a:r>
          </a:p>
          <a:p>
            <a:pPr lvl="1"/>
            <a:r>
              <a:rPr lang="en-GB" dirty="0" smtClean="0"/>
              <a:t>Various adapter cards</a:t>
            </a:r>
            <a:endParaRPr lang="en-GB" dirty="0"/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8987" y="2018219"/>
            <a:ext cx="3235501" cy="421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BIOS Function</a:t>
            </a:r>
            <a:endParaRPr lang="en-GB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Basic input-output system (BIOS)</a:t>
            </a:r>
          </a:p>
          <a:p>
            <a:pPr lvl="1"/>
            <a:r>
              <a:rPr lang="en-GB" dirty="0" smtClean="0"/>
              <a:t>Tests all devices connected to the PC when powered on and reports errors if any</a:t>
            </a:r>
          </a:p>
          <a:p>
            <a:pPr lvl="1"/>
            <a:r>
              <a:rPr lang="en-GB" dirty="0" smtClean="0"/>
              <a:t>Load DOS from disk into RAM</a:t>
            </a:r>
          </a:p>
          <a:p>
            <a:pPr lvl="1"/>
            <a:r>
              <a:rPr lang="en-GB" dirty="0" smtClean="0"/>
              <a:t>Hand over control of the PC to DOS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Flag Register</a:t>
            </a:r>
            <a:endParaRPr lang="en-GB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33314"/>
            <a:ext cx="8178800" cy="4171950"/>
          </a:xfrm>
        </p:spPr>
        <p:txBody>
          <a:bodyPr/>
          <a:lstStyle/>
          <a:p>
            <a:r>
              <a:rPr lang="en-GB" dirty="0" smtClean="0"/>
              <a:t>16-bit, </a:t>
            </a:r>
            <a:r>
              <a:rPr lang="en-GB" i="1" dirty="0" smtClean="0"/>
              <a:t>status register</a:t>
            </a:r>
            <a:r>
              <a:rPr lang="en-GB" dirty="0" smtClean="0"/>
              <a:t>, processor status word (PSW)</a:t>
            </a:r>
          </a:p>
          <a:p>
            <a:r>
              <a:rPr lang="en-GB" dirty="0" smtClean="0"/>
              <a:t>6 conditional flags</a:t>
            </a:r>
          </a:p>
          <a:p>
            <a:pPr lvl="1"/>
            <a:r>
              <a:rPr lang="en-GB" dirty="0" smtClean="0"/>
              <a:t>CF, PF, AF, ZF, SF, and OF</a:t>
            </a:r>
          </a:p>
          <a:p>
            <a:r>
              <a:rPr lang="en-GB" dirty="0" smtClean="0"/>
              <a:t>3 control flags</a:t>
            </a:r>
          </a:p>
          <a:p>
            <a:pPr lvl="1"/>
            <a:r>
              <a:rPr lang="en-GB" dirty="0" smtClean="0"/>
              <a:t>DF, IF, TF</a:t>
            </a:r>
            <a:endParaRPr lang="en-GB" dirty="0"/>
          </a:p>
        </p:txBody>
      </p:sp>
      <p:pic>
        <p:nvPicPr>
          <p:cNvPr id="1914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188296"/>
            <a:ext cx="5900429" cy="226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Flags</a:t>
            </a:r>
            <a:endParaRPr lang="en-US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808"/>
            <a:ext cx="8178800" cy="4171950"/>
          </a:xfrm>
        </p:spPr>
        <p:txBody>
          <a:bodyPr/>
          <a:lstStyle/>
          <a:p>
            <a:r>
              <a:rPr lang="en-US" sz="2400" b="1" dirty="0" smtClean="0"/>
              <a:t>CF (Carry Flag): </a:t>
            </a:r>
            <a:r>
              <a:rPr lang="en-US" sz="2400" dirty="0" smtClean="0"/>
              <a:t>set whenever there is a carry out, from d7 after a 8-bit op, from d15 after a 16-bit op</a:t>
            </a:r>
          </a:p>
          <a:p>
            <a:r>
              <a:rPr lang="en-US" sz="2400" b="1" dirty="0" smtClean="0"/>
              <a:t>PF (Parity Flag): </a:t>
            </a:r>
            <a:r>
              <a:rPr lang="en-US" sz="2400" dirty="0" smtClean="0"/>
              <a:t>the parity of the op result’s low-order byte,  set when the byte has an even number of 1s</a:t>
            </a:r>
          </a:p>
          <a:p>
            <a:r>
              <a:rPr lang="en-US" sz="2400" b="1" dirty="0" smtClean="0"/>
              <a:t>AF (Auxiliary Carry Flag): </a:t>
            </a:r>
            <a:r>
              <a:rPr lang="en-US" sz="2400" dirty="0" smtClean="0"/>
              <a:t>set if there is a carry from d3 to d4, used by BCD-related arithmetic</a:t>
            </a:r>
          </a:p>
          <a:p>
            <a:r>
              <a:rPr lang="en-US" sz="2400" b="1" dirty="0" smtClean="0"/>
              <a:t>ZF (Zero Flag): </a:t>
            </a:r>
            <a:r>
              <a:rPr lang="en-US" sz="2400" dirty="0" smtClean="0"/>
              <a:t>set when the result is zero</a:t>
            </a:r>
          </a:p>
          <a:p>
            <a:r>
              <a:rPr lang="en-US" sz="2400" b="1" dirty="0" smtClean="0"/>
              <a:t>SF (Sign Flag): </a:t>
            </a:r>
            <a:r>
              <a:rPr lang="en-US" sz="2400" dirty="0" smtClean="0"/>
              <a:t>copied from the sign bit (the most significant bit) after op</a:t>
            </a:r>
          </a:p>
          <a:p>
            <a:r>
              <a:rPr lang="en-US" sz="2400" b="1" dirty="0" smtClean="0"/>
              <a:t>OF (Overflow Flag): </a:t>
            </a:r>
            <a:r>
              <a:rPr lang="en-US" sz="2400" dirty="0" smtClean="0"/>
              <a:t>set when the result of a signed number operation is too large, causing the sign bit error</a:t>
            </a:r>
            <a:endParaRPr lang="en-US" sz="24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136904" cy="1143000"/>
          </a:xfrm>
        </p:spPr>
        <p:txBody>
          <a:bodyPr/>
          <a:lstStyle/>
          <a:p>
            <a:r>
              <a:rPr lang="en-US" sz="3200" dirty="0" smtClean="0"/>
              <a:t>More about Signed Number, CF&amp;OF</a:t>
            </a:r>
            <a:endParaRPr lang="en-US" sz="3200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800"/>
            <a:ext cx="8178800" cy="4171950"/>
          </a:xfrm>
        </p:spPr>
        <p:txBody>
          <a:bodyPr/>
          <a:lstStyle/>
          <a:p>
            <a:r>
              <a:rPr lang="en-US" dirty="0" smtClean="0"/>
              <a:t>The most significant bit (MSB) as sign bit, the rest of bits as magnitude</a:t>
            </a:r>
          </a:p>
          <a:p>
            <a:pPr lvl="4">
              <a:buNone/>
            </a:pPr>
            <a:endParaRPr lang="en-US" sz="800" dirty="0" smtClean="0"/>
          </a:p>
          <a:p>
            <a:pPr lvl="1"/>
            <a:endParaRPr lang="en-US" sz="1400" dirty="0" smtClean="0"/>
          </a:p>
          <a:p>
            <a:pPr lvl="1"/>
            <a:r>
              <a:rPr lang="en-US" dirty="0" smtClean="0"/>
              <a:t>For negative numbers, D7 is 1, but the magnitude is the represented in 2’s complement</a:t>
            </a:r>
          </a:p>
          <a:p>
            <a:r>
              <a:rPr lang="en-US" dirty="0" smtClean="0"/>
              <a:t>CF is used to detect errors in unsigned arithmetic operations</a:t>
            </a:r>
          </a:p>
          <a:p>
            <a:r>
              <a:rPr lang="en-US" dirty="0" smtClean="0"/>
              <a:t>OF is used to detect errors in signed arithmetic operations</a:t>
            </a:r>
          </a:p>
          <a:p>
            <a:pPr lvl="1"/>
            <a:r>
              <a:rPr lang="en-US" dirty="0" smtClean="0"/>
              <a:t>E.g., for 8-bit ops, OF is set when there is a carry from d6 to d7 or from d7 out, but not both</a:t>
            </a:r>
            <a:endParaRPr lang="en-US" dirty="0"/>
          </a:p>
        </p:txBody>
      </p:sp>
      <p:pic>
        <p:nvPicPr>
          <p:cNvPr id="1873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276872"/>
            <a:ext cx="3456384" cy="656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Examples of Conditional Flags</a:t>
            </a:r>
            <a:endParaRPr lang="en-GB" dirty="0"/>
          </a:p>
        </p:txBody>
      </p:sp>
      <p:pic>
        <p:nvPicPr>
          <p:cNvPr id="1853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564904"/>
            <a:ext cx="3628457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844824"/>
            <a:ext cx="2851517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20502" y="3584049"/>
            <a:ext cx="5040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OF = 0 since there is no carry from d6 to d7 and no carry beyond d7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53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70" y="4365104"/>
            <a:ext cx="17907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362" y="5157192"/>
            <a:ext cx="2781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5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370" y="5445224"/>
            <a:ext cx="32575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5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20072" y="4272136"/>
            <a:ext cx="18097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5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48064" y="5064224"/>
            <a:ext cx="32575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5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48064" y="5352256"/>
            <a:ext cx="24288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Flags</a:t>
            </a:r>
            <a:endParaRPr lang="en-US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808"/>
            <a:ext cx="8178800" cy="4171950"/>
          </a:xfrm>
        </p:spPr>
        <p:txBody>
          <a:bodyPr/>
          <a:lstStyle/>
          <a:p>
            <a:r>
              <a:rPr lang="en-US" sz="2400" b="1" dirty="0" smtClean="0"/>
              <a:t>IF (Interrupt Flag): </a:t>
            </a:r>
            <a:r>
              <a:rPr lang="en-US" sz="2400" dirty="0" smtClean="0"/>
              <a:t>set or cleared to enable or disable only the external </a:t>
            </a:r>
            <a:r>
              <a:rPr lang="en-US" sz="2400" dirty="0" err="1" smtClean="0"/>
              <a:t>maskable</a:t>
            </a:r>
            <a:r>
              <a:rPr lang="en-US" sz="2400" dirty="0" smtClean="0"/>
              <a:t> interrupt requests</a:t>
            </a:r>
          </a:p>
          <a:p>
            <a:pPr lvl="1"/>
            <a:r>
              <a:rPr lang="en-US" sz="2000" dirty="0" smtClean="0"/>
              <a:t>After reset, all flags are cleared which means you (as a programmer) have to set IF in your program if </a:t>
            </a:r>
            <a:r>
              <a:rPr lang="en-US" sz="2000" smtClean="0"/>
              <a:t>allow INTR.</a:t>
            </a:r>
            <a:endParaRPr lang="en-US" sz="2000" dirty="0" smtClean="0"/>
          </a:p>
          <a:p>
            <a:r>
              <a:rPr lang="en-US" sz="2400" b="1" dirty="0" smtClean="0"/>
              <a:t>DF (Direction Flag): </a:t>
            </a:r>
            <a:r>
              <a:rPr lang="en-US" sz="2400" dirty="0" smtClean="0"/>
              <a:t>indicates the direction of string operations</a:t>
            </a:r>
          </a:p>
          <a:p>
            <a:r>
              <a:rPr lang="en-US" sz="2400" b="1" dirty="0" smtClean="0"/>
              <a:t>TF (Trap Flag): </a:t>
            </a:r>
            <a:r>
              <a:rPr lang="en-US" sz="2400" dirty="0" smtClean="0"/>
              <a:t>when set it allows the program to single-step, meaning to execute one instruction at a time for debugging purposes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80X86 Addressing Modes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800"/>
            <a:ext cx="8178800" cy="4171950"/>
          </a:xfrm>
        </p:spPr>
        <p:txBody>
          <a:bodyPr/>
          <a:lstStyle/>
          <a:p>
            <a:r>
              <a:rPr lang="en-US" dirty="0" smtClean="0"/>
              <a:t>How CPU can access operands (data)</a:t>
            </a:r>
          </a:p>
          <a:p>
            <a:r>
              <a:rPr lang="en-US" dirty="0" smtClean="0"/>
              <a:t>80X86 has seven distinct addressing modes</a:t>
            </a:r>
            <a:endParaRPr lang="en-US" dirty="0"/>
          </a:p>
          <a:p>
            <a:pPr lvl="1"/>
            <a:r>
              <a:rPr lang="en-US" dirty="0" smtClean="0"/>
              <a:t>Register</a:t>
            </a:r>
          </a:p>
          <a:p>
            <a:pPr lvl="1"/>
            <a:r>
              <a:rPr lang="en-US" dirty="0" smtClean="0"/>
              <a:t>Immediate</a:t>
            </a:r>
          </a:p>
          <a:p>
            <a:pPr lvl="1"/>
            <a:r>
              <a:rPr lang="en-US" dirty="0" smtClean="0"/>
              <a:t>Direct</a:t>
            </a:r>
          </a:p>
          <a:p>
            <a:pPr lvl="1"/>
            <a:r>
              <a:rPr lang="en-US" dirty="0" smtClean="0"/>
              <a:t>Register indirect</a:t>
            </a:r>
          </a:p>
          <a:p>
            <a:pPr lvl="1"/>
            <a:r>
              <a:rPr lang="en-US" dirty="0" smtClean="0"/>
              <a:t>Based relative</a:t>
            </a:r>
          </a:p>
          <a:p>
            <a:pPr lvl="1"/>
            <a:r>
              <a:rPr lang="en-US" dirty="0" smtClean="0"/>
              <a:t>Indexed relative</a:t>
            </a:r>
          </a:p>
          <a:p>
            <a:pPr lvl="1"/>
            <a:r>
              <a:rPr lang="en-US" dirty="0" smtClean="0"/>
              <a:t>Based indexed relative</a:t>
            </a:r>
          </a:p>
          <a:p>
            <a:r>
              <a:rPr lang="en-US" dirty="0" smtClean="0"/>
              <a:t>MOV instruction</a:t>
            </a:r>
          </a:p>
          <a:p>
            <a:pPr lvl="1"/>
            <a:r>
              <a:rPr lang="en-US" dirty="0" smtClean="0"/>
              <a:t>MOV destination, source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Internal Structure of 8086</a:t>
            </a:r>
            <a:endParaRPr lang="en-GB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Two sections</a:t>
            </a:r>
          </a:p>
          <a:p>
            <a:pPr lvl="1"/>
            <a:r>
              <a:rPr lang="en-GB" b="1" i="1" dirty="0" smtClean="0">
                <a:solidFill>
                  <a:srgbClr val="0070C0"/>
                </a:solidFill>
              </a:rPr>
              <a:t>Bus interface unit </a:t>
            </a:r>
            <a:r>
              <a:rPr lang="en-GB" dirty="0" smtClean="0"/>
              <a:t>(BIU): accesses memory and peripherals</a:t>
            </a:r>
          </a:p>
          <a:p>
            <a:pPr lvl="1"/>
            <a:r>
              <a:rPr lang="en-GB" b="1" i="1" dirty="0" smtClean="0">
                <a:solidFill>
                  <a:srgbClr val="0070C0"/>
                </a:solidFill>
              </a:rPr>
              <a:t>Execution unit </a:t>
            </a:r>
            <a:r>
              <a:rPr lang="en-GB" dirty="0" smtClean="0"/>
              <a:t>(EU): executes instructions previously fetched</a:t>
            </a:r>
          </a:p>
          <a:p>
            <a:pPr lvl="1"/>
            <a:r>
              <a:rPr lang="en-GB" dirty="0" smtClean="0"/>
              <a:t>Work simultaneously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 Addressing Mode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are held within registers</a:t>
            </a:r>
          </a:p>
          <a:p>
            <a:pPr lvl="1"/>
            <a:r>
              <a:rPr lang="en-US" dirty="0" smtClean="0"/>
              <a:t>No need to access memory</a:t>
            </a:r>
          </a:p>
          <a:p>
            <a:pPr lvl="1"/>
            <a:r>
              <a:rPr lang="en-US" dirty="0" smtClean="0"/>
              <a:t>E.g., </a:t>
            </a:r>
          </a:p>
        </p:txBody>
      </p:sp>
      <p:pic>
        <p:nvPicPr>
          <p:cNvPr id="2344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501008"/>
            <a:ext cx="8255801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Immediate Addressing Mode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source operand is a constant</a:t>
            </a:r>
          </a:p>
          <a:p>
            <a:pPr lvl="1"/>
            <a:r>
              <a:rPr lang="en-US" dirty="0" smtClean="0"/>
              <a:t>Embedded in instructions</a:t>
            </a:r>
          </a:p>
          <a:p>
            <a:pPr lvl="1"/>
            <a:r>
              <a:rPr lang="en-US" dirty="0" smtClean="0"/>
              <a:t>No need to access memory</a:t>
            </a:r>
          </a:p>
          <a:p>
            <a:pPr lvl="1"/>
            <a:r>
              <a:rPr lang="en-US" dirty="0" smtClean="0"/>
              <a:t>E.g., </a:t>
            </a:r>
          </a:p>
        </p:txBody>
      </p:sp>
      <p:pic>
        <p:nvPicPr>
          <p:cNvPr id="2355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861048"/>
            <a:ext cx="7656547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Addressing Mode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is stored in memory and the address is given in instructions</a:t>
            </a:r>
          </a:p>
          <a:p>
            <a:pPr lvl="1"/>
            <a:r>
              <a:rPr lang="en-US" dirty="0" smtClean="0"/>
              <a:t>Offset address in the data segment (</a:t>
            </a:r>
            <a:r>
              <a:rPr lang="en-US" b="1" dirty="0" smtClean="0"/>
              <a:t>DS</a:t>
            </a:r>
            <a:r>
              <a:rPr lang="en-US" dirty="0" smtClean="0"/>
              <a:t>) by default</a:t>
            </a:r>
          </a:p>
          <a:p>
            <a:pPr lvl="1"/>
            <a:r>
              <a:rPr lang="en-US" dirty="0" smtClean="0"/>
              <a:t>Need to access memory to gain the data</a:t>
            </a:r>
          </a:p>
          <a:p>
            <a:pPr lvl="1"/>
            <a:r>
              <a:rPr lang="en-US" dirty="0" smtClean="0"/>
              <a:t>E.g., </a:t>
            </a:r>
          </a:p>
        </p:txBody>
      </p:sp>
      <p:pic>
        <p:nvPicPr>
          <p:cNvPr id="2365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360349"/>
            <a:ext cx="7704856" cy="508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5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7426" y="4950693"/>
            <a:ext cx="849695" cy="39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5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45804" y="4941168"/>
            <a:ext cx="1512169" cy="40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134" y="227055"/>
            <a:ext cx="8610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 Indirect Addressing Mode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is stored in memory and the address is held by a register</a:t>
            </a:r>
          </a:p>
          <a:p>
            <a:pPr lvl="1"/>
            <a:r>
              <a:rPr lang="en-US" dirty="0" smtClean="0"/>
              <a:t>Offset address in the data segment (</a:t>
            </a:r>
            <a:r>
              <a:rPr lang="en-US" b="1" dirty="0" smtClean="0"/>
              <a:t>DS</a:t>
            </a:r>
            <a:r>
              <a:rPr lang="en-US" dirty="0" smtClean="0"/>
              <a:t>) by default</a:t>
            </a:r>
          </a:p>
          <a:p>
            <a:pPr lvl="1"/>
            <a:r>
              <a:rPr lang="en-US" dirty="0" smtClean="0"/>
              <a:t>Registers for this purpose are </a:t>
            </a:r>
            <a:r>
              <a:rPr lang="en-US" b="1" dirty="0" smtClean="0"/>
              <a:t>SI</a:t>
            </a:r>
            <a:r>
              <a:rPr lang="en-US" dirty="0" smtClean="0"/>
              <a:t>, </a:t>
            </a:r>
            <a:r>
              <a:rPr lang="en-US" b="1" dirty="0" smtClean="0"/>
              <a:t>DI</a:t>
            </a:r>
            <a:r>
              <a:rPr lang="en-US" dirty="0" smtClean="0"/>
              <a:t>, and </a:t>
            </a:r>
            <a:r>
              <a:rPr lang="en-US" b="1" dirty="0" smtClean="0"/>
              <a:t>BX</a:t>
            </a:r>
          </a:p>
          <a:p>
            <a:pPr lvl="1"/>
            <a:r>
              <a:rPr lang="en-US" dirty="0" smtClean="0"/>
              <a:t>Need to access memory to gain the data</a:t>
            </a:r>
          </a:p>
          <a:p>
            <a:pPr lvl="1"/>
            <a:r>
              <a:rPr lang="en-US" dirty="0" smtClean="0"/>
              <a:t>E.g., </a:t>
            </a:r>
          </a:p>
        </p:txBody>
      </p:sp>
      <p:pic>
        <p:nvPicPr>
          <p:cNvPr id="2375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869160"/>
            <a:ext cx="872662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8463066" cy="6689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Based Relative Addressing Mode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is stored in memory and the address can be calculated with base registers </a:t>
            </a:r>
            <a:r>
              <a:rPr lang="en-US" b="1" dirty="0" smtClean="0"/>
              <a:t>BX</a:t>
            </a:r>
            <a:r>
              <a:rPr lang="en-US" dirty="0" smtClean="0"/>
              <a:t> and </a:t>
            </a:r>
            <a:r>
              <a:rPr lang="en-US" b="1" dirty="0" smtClean="0"/>
              <a:t>BP</a:t>
            </a:r>
            <a:r>
              <a:rPr lang="en-US" dirty="0" smtClean="0"/>
              <a:t> as well as a displacement value</a:t>
            </a:r>
          </a:p>
          <a:p>
            <a:pPr lvl="1"/>
            <a:r>
              <a:rPr lang="en-US" dirty="0" smtClean="0"/>
              <a:t>The default segment is data segment (</a:t>
            </a:r>
            <a:r>
              <a:rPr lang="en-US" b="1" dirty="0" smtClean="0"/>
              <a:t>DS</a:t>
            </a:r>
            <a:r>
              <a:rPr lang="en-US" dirty="0" smtClean="0"/>
              <a:t>) for </a:t>
            </a:r>
            <a:r>
              <a:rPr lang="en-US" b="1" dirty="0" smtClean="0"/>
              <a:t>BX</a:t>
            </a:r>
            <a:r>
              <a:rPr lang="en-US" dirty="0" smtClean="0"/>
              <a:t>, stack segment (</a:t>
            </a:r>
            <a:r>
              <a:rPr lang="en-US" b="1" dirty="0" smtClean="0"/>
              <a:t>SS</a:t>
            </a:r>
            <a:r>
              <a:rPr lang="en-US" dirty="0" smtClean="0"/>
              <a:t>) for </a:t>
            </a:r>
            <a:r>
              <a:rPr lang="en-US" b="1" dirty="0" smtClean="0"/>
              <a:t>BP</a:t>
            </a:r>
          </a:p>
          <a:p>
            <a:pPr lvl="1"/>
            <a:r>
              <a:rPr lang="en-US" dirty="0" smtClean="0"/>
              <a:t>Need to access memory to gain the data</a:t>
            </a:r>
          </a:p>
          <a:p>
            <a:pPr lvl="1"/>
            <a:r>
              <a:rPr lang="en-US" dirty="0" smtClean="0"/>
              <a:t>E.g., </a:t>
            </a:r>
          </a:p>
        </p:txBody>
      </p:sp>
      <p:pic>
        <p:nvPicPr>
          <p:cNvPr id="2385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5085184"/>
            <a:ext cx="738293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85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805265"/>
            <a:ext cx="6480720" cy="460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49300"/>
            <a:ext cx="8229600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Indexed Relative Addressing Mode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is stored in memory and the address can be calculated with index registers </a:t>
            </a:r>
            <a:r>
              <a:rPr lang="en-US" b="1" dirty="0" smtClean="0"/>
              <a:t>DI </a:t>
            </a:r>
            <a:r>
              <a:rPr lang="en-US" dirty="0" smtClean="0"/>
              <a:t>and </a:t>
            </a:r>
            <a:r>
              <a:rPr lang="en-US" b="1" dirty="0" smtClean="0"/>
              <a:t>SI</a:t>
            </a:r>
            <a:r>
              <a:rPr lang="en-US" dirty="0" smtClean="0"/>
              <a:t> as well as a displacement value</a:t>
            </a:r>
          </a:p>
          <a:p>
            <a:pPr lvl="1"/>
            <a:r>
              <a:rPr lang="en-US" dirty="0" smtClean="0"/>
              <a:t>The default segment is data segment (</a:t>
            </a:r>
            <a:r>
              <a:rPr lang="en-US" b="1" dirty="0" smtClean="0"/>
              <a:t>DS</a:t>
            </a:r>
            <a:r>
              <a:rPr lang="en-US" dirty="0" smtClean="0"/>
              <a:t>)</a:t>
            </a:r>
            <a:endParaRPr lang="en-US" b="1" dirty="0" smtClean="0"/>
          </a:p>
          <a:p>
            <a:pPr lvl="1"/>
            <a:r>
              <a:rPr lang="en-US" dirty="0" smtClean="0"/>
              <a:t>Need to access memory to gain the data</a:t>
            </a:r>
          </a:p>
          <a:p>
            <a:pPr lvl="1"/>
            <a:r>
              <a:rPr lang="en-US" dirty="0" smtClean="0"/>
              <a:t>E.g., </a:t>
            </a:r>
          </a:p>
        </p:txBody>
      </p:sp>
      <p:pic>
        <p:nvPicPr>
          <p:cNvPr id="2396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725144"/>
            <a:ext cx="7714021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352928" cy="614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Internal Structure of 8086</a:t>
            </a:r>
            <a:endParaRPr lang="en-GB" dirty="0"/>
          </a:p>
        </p:txBody>
      </p:sp>
      <p:graphicFrame>
        <p:nvGraphicFramePr>
          <p:cNvPr id="64513" name="Object 3"/>
          <p:cNvGraphicFramePr>
            <a:graphicFrameLocks noChangeAspect="1"/>
          </p:cNvGraphicFramePr>
          <p:nvPr/>
        </p:nvGraphicFramePr>
        <p:xfrm>
          <a:off x="1317625" y="1566863"/>
          <a:ext cx="6959600" cy="518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03" name="Visio" r:id="rId4" imgW="4711770" imgH="3475637" progId="Visio.Drawing.11">
                  <p:embed/>
                </p:oleObj>
              </mc:Choice>
              <mc:Fallback>
                <p:oleObj name="Visio" r:id="rId4" imgW="4711770" imgH="3475637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7625" y="1566863"/>
                        <a:ext cx="6959600" cy="5189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Based Indexed Addressing Mode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Combines based and indexed addressing modes, one base register and one index register are used</a:t>
            </a:r>
          </a:p>
          <a:p>
            <a:pPr lvl="1"/>
            <a:r>
              <a:rPr lang="en-US" dirty="0" smtClean="0"/>
              <a:t>The default segment is data segment (</a:t>
            </a:r>
            <a:r>
              <a:rPr lang="en-US" b="1" dirty="0" smtClean="0"/>
              <a:t>DS</a:t>
            </a:r>
            <a:r>
              <a:rPr lang="en-US" dirty="0" smtClean="0"/>
              <a:t>) for </a:t>
            </a:r>
            <a:r>
              <a:rPr lang="en-US" b="1" dirty="0" smtClean="0"/>
              <a:t>BX</a:t>
            </a:r>
            <a:r>
              <a:rPr lang="en-US" dirty="0" smtClean="0"/>
              <a:t>, stack segment (</a:t>
            </a:r>
            <a:r>
              <a:rPr lang="en-US" b="1" dirty="0" smtClean="0"/>
              <a:t>SS</a:t>
            </a:r>
            <a:r>
              <a:rPr lang="en-US" dirty="0" smtClean="0"/>
              <a:t>) for </a:t>
            </a:r>
            <a:r>
              <a:rPr lang="en-US" b="1" dirty="0" smtClean="0"/>
              <a:t>BP</a:t>
            </a:r>
          </a:p>
          <a:p>
            <a:pPr lvl="1"/>
            <a:r>
              <a:rPr lang="en-US" dirty="0" smtClean="0"/>
              <a:t>Need to access memory to gain the data</a:t>
            </a:r>
          </a:p>
          <a:p>
            <a:pPr lvl="1"/>
            <a:r>
              <a:rPr lang="en-US" dirty="0" smtClean="0"/>
              <a:t>E.g., </a:t>
            </a:r>
          </a:p>
        </p:txBody>
      </p:sp>
      <p:pic>
        <p:nvPicPr>
          <p:cNvPr id="2406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085184"/>
            <a:ext cx="8422685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155" y="116632"/>
            <a:ext cx="8403317" cy="649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 Overrides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800"/>
            <a:ext cx="8178800" cy="4171950"/>
          </a:xfrm>
        </p:spPr>
        <p:txBody>
          <a:bodyPr/>
          <a:lstStyle/>
          <a:p>
            <a:r>
              <a:rPr lang="en-US" dirty="0" smtClean="0"/>
              <a:t>Offset registers are used with default segment registers </a:t>
            </a:r>
          </a:p>
          <a:p>
            <a:endParaRPr lang="en-US" dirty="0" smtClean="0"/>
          </a:p>
          <a:p>
            <a:pPr lvl="2"/>
            <a:endParaRPr lang="en-US" dirty="0" smtClean="0"/>
          </a:p>
          <a:p>
            <a:r>
              <a:rPr lang="en-US" dirty="0" smtClean="0"/>
              <a:t>80X86 allows the program to override the default segment registers</a:t>
            </a:r>
          </a:p>
          <a:p>
            <a:pPr lvl="1"/>
            <a:r>
              <a:rPr lang="en-US" dirty="0" smtClean="0"/>
              <a:t>Specify the segment register in the code</a:t>
            </a:r>
          </a:p>
        </p:txBody>
      </p:sp>
      <p:pic>
        <p:nvPicPr>
          <p:cNvPr id="2416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564904"/>
            <a:ext cx="6408712" cy="8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16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941168"/>
            <a:ext cx="6696744" cy="1651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Bus Interface Unit</a:t>
            </a:r>
            <a:endParaRPr lang="en-GB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800"/>
            <a:ext cx="8178800" cy="4429100"/>
          </a:xfrm>
        </p:spPr>
        <p:txBody>
          <a:bodyPr/>
          <a:lstStyle/>
          <a:p>
            <a:r>
              <a:rPr lang="en-GB" sz="2400" dirty="0" smtClean="0"/>
              <a:t>Take in charge of data transfer between CPU and memory and I/O devices as well</a:t>
            </a:r>
          </a:p>
          <a:p>
            <a:pPr lvl="1"/>
            <a:r>
              <a:rPr lang="en-GB" sz="2000" dirty="0" smtClean="0"/>
              <a:t>Instruction fetch, instruction queuing, operand fetch and storage, address relocation and Bus control</a:t>
            </a:r>
          </a:p>
          <a:p>
            <a:r>
              <a:rPr lang="en-GB" sz="2400" dirty="0" smtClean="0"/>
              <a:t>Consists of :</a:t>
            </a:r>
          </a:p>
          <a:p>
            <a:pPr lvl="1"/>
            <a:r>
              <a:rPr lang="en-GB" sz="2000" dirty="0" smtClean="0"/>
              <a:t>four 16-bit segment registers: CS, DS, ES, SS</a:t>
            </a:r>
          </a:p>
          <a:p>
            <a:pPr lvl="1"/>
            <a:r>
              <a:rPr lang="en-GB" sz="2000" dirty="0" smtClean="0"/>
              <a:t>One 16-bit instruction pointer: IP</a:t>
            </a:r>
          </a:p>
          <a:p>
            <a:pPr lvl="1"/>
            <a:r>
              <a:rPr lang="en-GB" sz="2000" dirty="0" smtClean="0"/>
              <a:t>One 20-bit address adder: CS left-shifted by 4 bits + IP (CS*16+IP)</a:t>
            </a:r>
          </a:p>
          <a:p>
            <a:pPr lvl="1"/>
            <a:r>
              <a:rPr lang="en-GB" sz="2000" dirty="0" smtClean="0"/>
              <a:t>A 6-byte instruction queue</a:t>
            </a:r>
          </a:p>
          <a:p>
            <a:r>
              <a:rPr lang="en-GB" sz="2400" dirty="0" smtClean="0"/>
              <a:t>While the EU is executing an instruction, the BIU will fetch the next one or several instructions from the memory and put in the queue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Execution Unit</a:t>
            </a:r>
            <a:endParaRPr lang="en-GB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Take in charge of instruction execution</a:t>
            </a:r>
          </a:p>
          <a:p>
            <a:r>
              <a:rPr lang="en-GB" dirty="0" smtClean="0"/>
              <a:t>Consists of:</a:t>
            </a:r>
          </a:p>
          <a:p>
            <a:pPr lvl="1"/>
            <a:r>
              <a:rPr lang="en-GB" dirty="0" smtClean="0"/>
              <a:t>Four 16-bit general registers: Accumulator (</a:t>
            </a:r>
            <a:r>
              <a:rPr lang="en-GB" dirty="0" smtClean="0">
                <a:solidFill>
                  <a:srgbClr val="0070C0"/>
                </a:solidFill>
              </a:rPr>
              <a:t>AX</a:t>
            </a:r>
            <a:r>
              <a:rPr lang="en-GB" dirty="0" smtClean="0"/>
              <a:t>), Base (</a:t>
            </a:r>
            <a:r>
              <a:rPr lang="en-GB" dirty="0" smtClean="0">
                <a:solidFill>
                  <a:srgbClr val="0070C0"/>
                </a:solidFill>
              </a:rPr>
              <a:t>BX</a:t>
            </a:r>
            <a:r>
              <a:rPr lang="en-GB" dirty="0" smtClean="0"/>
              <a:t>), Count (</a:t>
            </a:r>
            <a:r>
              <a:rPr lang="en-GB" dirty="0" smtClean="0">
                <a:solidFill>
                  <a:srgbClr val="0070C0"/>
                </a:solidFill>
              </a:rPr>
              <a:t>CX</a:t>
            </a:r>
            <a:r>
              <a:rPr lang="en-GB" dirty="0" smtClean="0"/>
              <a:t>) and Data (</a:t>
            </a:r>
            <a:r>
              <a:rPr lang="en-GB" dirty="0" smtClean="0">
                <a:solidFill>
                  <a:srgbClr val="0070C0"/>
                </a:solidFill>
              </a:rPr>
              <a:t>DX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Two 16-bit pointer registers: Stack Pointer (</a:t>
            </a:r>
            <a:r>
              <a:rPr lang="en-GB" dirty="0" smtClean="0">
                <a:solidFill>
                  <a:srgbClr val="92D050"/>
                </a:solidFill>
              </a:rPr>
              <a:t>SP</a:t>
            </a:r>
            <a:r>
              <a:rPr lang="en-GB" dirty="0" smtClean="0"/>
              <a:t>), Base Pointer (</a:t>
            </a:r>
            <a:r>
              <a:rPr lang="en-GB" dirty="0" smtClean="0">
                <a:solidFill>
                  <a:srgbClr val="92D050"/>
                </a:solidFill>
              </a:rPr>
              <a:t>BP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Two 16-bit index registers: Source Index (</a:t>
            </a:r>
            <a:r>
              <a:rPr lang="en-GB" dirty="0" smtClean="0">
                <a:solidFill>
                  <a:srgbClr val="FF0000"/>
                </a:solidFill>
              </a:rPr>
              <a:t>SI</a:t>
            </a:r>
            <a:r>
              <a:rPr lang="en-GB" dirty="0" smtClean="0"/>
              <a:t>) and Destination Index (</a:t>
            </a:r>
            <a:r>
              <a:rPr lang="en-GB" dirty="0" smtClean="0">
                <a:solidFill>
                  <a:srgbClr val="FF0000"/>
                </a:solidFill>
              </a:rPr>
              <a:t>DI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One 16-bit flag register: 9 of the 16 bits are used</a:t>
            </a:r>
          </a:p>
          <a:p>
            <a:pPr lvl="1"/>
            <a:r>
              <a:rPr lang="en-GB" dirty="0" smtClean="0"/>
              <a:t>ALU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Registers</a:t>
            </a:r>
            <a:endParaRPr lang="en-GB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808"/>
            <a:ext cx="8178800" cy="4171950"/>
          </a:xfrm>
        </p:spPr>
        <p:txBody>
          <a:bodyPr/>
          <a:lstStyle/>
          <a:p>
            <a:r>
              <a:rPr lang="en-GB" dirty="0" smtClean="0"/>
              <a:t>On-chip storage: super fast &amp; expensive</a:t>
            </a:r>
          </a:p>
          <a:p>
            <a:r>
              <a:rPr lang="en-GB" dirty="0" smtClean="0"/>
              <a:t>Store information temporarily</a:t>
            </a:r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Six groups</a:t>
            </a:r>
            <a:endParaRPr lang="en-GB" dirty="0"/>
          </a:p>
        </p:txBody>
      </p:sp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933056"/>
            <a:ext cx="4861048" cy="2767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708920"/>
            <a:ext cx="1728192" cy="1008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425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2852936"/>
            <a:ext cx="5544616" cy="798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 smtClean="0"/>
              <a:t>Pipelining in </a:t>
            </a:r>
            <a:r>
              <a:rPr lang="en-GB" dirty="0" smtClean="0"/>
              <a:t>8086</a:t>
            </a:r>
            <a:endParaRPr lang="en-GB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808"/>
            <a:ext cx="8178800" cy="4357092"/>
          </a:xfrm>
        </p:spPr>
        <p:txBody>
          <a:bodyPr/>
          <a:lstStyle/>
          <a:p>
            <a:r>
              <a:rPr lang="en-GB" sz="2000" dirty="0" smtClean="0"/>
              <a:t>BIU fetches and stores instructions once the queue has more than 2 empty bytes </a:t>
            </a:r>
          </a:p>
          <a:p>
            <a:r>
              <a:rPr lang="en-GB" sz="2000" dirty="0" smtClean="0"/>
              <a:t>EU consumes instructions pre-fetched and stored in the queue at the same time</a:t>
            </a:r>
          </a:p>
          <a:p>
            <a:r>
              <a:rPr lang="en-GB" sz="2000" dirty="0" smtClean="0"/>
              <a:t>Increases the efficiency of CPU</a:t>
            </a:r>
          </a:p>
          <a:p>
            <a:r>
              <a:rPr lang="en-GB" sz="2000" i="1" dirty="0" smtClean="0">
                <a:solidFill>
                  <a:srgbClr val="FF0000"/>
                </a:solidFill>
              </a:rPr>
              <a:t>When it works?</a:t>
            </a:r>
          </a:p>
          <a:p>
            <a:pPr lvl="1"/>
            <a:r>
              <a:rPr lang="en-GB" sz="1800" dirty="0" smtClean="0"/>
              <a:t>Sequential instruction execution</a:t>
            </a:r>
          </a:p>
          <a:p>
            <a:pPr lvl="1"/>
            <a:r>
              <a:rPr lang="en-GB" sz="1800" i="1" dirty="0" smtClean="0">
                <a:solidFill>
                  <a:srgbClr val="0070C0"/>
                </a:solidFill>
              </a:rPr>
              <a:t>Branch penalty</a:t>
            </a:r>
            <a:r>
              <a:rPr lang="en-GB" sz="1800" i="1" dirty="0" smtClean="0"/>
              <a:t>: </a:t>
            </a:r>
            <a:r>
              <a:rPr lang="en-GB" sz="1800" dirty="0" smtClean="0"/>
              <a:t>when jump instruction executed, all pre-fetched instructions are discarded</a:t>
            </a:r>
          </a:p>
        </p:txBody>
      </p:sp>
      <p:pic>
        <p:nvPicPr>
          <p:cNvPr id="129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4797152"/>
            <a:ext cx="5046805" cy="644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5445224"/>
            <a:ext cx="519671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2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allings">
  <a:themeElements>
    <a:clrScheme name="stallings.po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stallings.po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llings.po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llings.po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llings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llings.po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llings.po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llings.po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llings.po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tallings">
  <a:themeElements>
    <a:clrScheme name="stallings.po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stallings.po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llings.po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llings.po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llings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llings.po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llings.po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llings.po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llings.po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</TotalTime>
  <Words>2236</Words>
  <Application>Microsoft Office PowerPoint</Application>
  <PresentationFormat>全屏显示(4:3)</PresentationFormat>
  <Paragraphs>325</Paragraphs>
  <Slides>52</Slides>
  <Notes>45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52</vt:i4>
      </vt:variant>
    </vt:vector>
  </HeadingPairs>
  <TitlesOfParts>
    <vt:vector size="65" baseType="lpstr">
      <vt:lpstr>Monotype Sorts</vt:lpstr>
      <vt:lpstr>宋体</vt:lpstr>
      <vt:lpstr>Arial</vt:lpstr>
      <vt:lpstr>Arial Black</vt:lpstr>
      <vt:lpstr>Calibri</vt:lpstr>
      <vt:lpstr>Tahoma</vt:lpstr>
      <vt:lpstr>Times New Roman</vt:lpstr>
      <vt:lpstr>Wingdings</vt:lpstr>
      <vt:lpstr>Office 主题</vt:lpstr>
      <vt:lpstr>stallings</vt:lpstr>
      <vt:lpstr>1_stallings</vt:lpstr>
      <vt:lpstr>Visio</vt:lpstr>
      <vt:lpstr>Equation</vt:lpstr>
      <vt:lpstr>Lecture 03: 80X86 Microprocessor</vt:lpstr>
      <vt:lpstr>PowerPoint 演示文稿</vt:lpstr>
      <vt:lpstr>Evolution of 80X86 Family</vt:lpstr>
      <vt:lpstr>Internal Structure of 8086</vt:lpstr>
      <vt:lpstr>Internal Structure of 8086</vt:lpstr>
      <vt:lpstr>Bus Interface Unit</vt:lpstr>
      <vt:lpstr>Execution Unit</vt:lpstr>
      <vt:lpstr>Registers</vt:lpstr>
      <vt:lpstr>Pipelining in 8086</vt:lpstr>
      <vt:lpstr>8086/8088 Pins (Compare them and tell the difference)</vt:lpstr>
      <vt:lpstr>Minimum Mode Configuration</vt:lpstr>
      <vt:lpstr>Control Signals</vt:lpstr>
      <vt:lpstr>Control Signals</vt:lpstr>
      <vt:lpstr>Remember CMOS Gates?</vt:lpstr>
      <vt:lpstr>Memory/IO Control Signals</vt:lpstr>
      <vt:lpstr>Address/Data Demultiplexing &amp; Address latching</vt:lpstr>
      <vt:lpstr>Data Bus Transceiver</vt:lpstr>
      <vt:lpstr>8086/88 Bus Cycle (for data transfers)</vt:lpstr>
      <vt:lpstr>8086 Programming</vt:lpstr>
      <vt:lpstr>Logical &amp; Physical Address</vt:lpstr>
      <vt:lpstr>Logical &amp; Physical Address</vt:lpstr>
      <vt:lpstr>Physical Address Wrap-around</vt:lpstr>
      <vt:lpstr>Logical &amp; Physical Address</vt:lpstr>
      <vt:lpstr>Segment Overlapping</vt:lpstr>
      <vt:lpstr>Code Segment</vt:lpstr>
      <vt:lpstr>Data Segment</vt:lpstr>
      <vt:lpstr>Data Representation in Memory</vt:lpstr>
      <vt:lpstr>Stack Segment</vt:lpstr>
      <vt:lpstr>Push &amp; Pop</vt:lpstr>
      <vt:lpstr>Push &amp; Pop</vt:lpstr>
      <vt:lpstr>Extra Segment</vt:lpstr>
      <vt:lpstr>Memory map of the IBM PC</vt:lpstr>
      <vt:lpstr>BIOS Function</vt:lpstr>
      <vt:lpstr>Flag Register</vt:lpstr>
      <vt:lpstr>Conditional Flags</vt:lpstr>
      <vt:lpstr>More about Signed Number, CF&amp;OF</vt:lpstr>
      <vt:lpstr>Examples of Conditional Flags</vt:lpstr>
      <vt:lpstr>Control Flags</vt:lpstr>
      <vt:lpstr>80X86 Addressing Modes</vt:lpstr>
      <vt:lpstr>Register Addressing Mode</vt:lpstr>
      <vt:lpstr>Immediate Addressing Mode</vt:lpstr>
      <vt:lpstr>Direct Addressing Mode</vt:lpstr>
      <vt:lpstr>PowerPoint 演示文稿</vt:lpstr>
      <vt:lpstr>Register Indirect Addressing Mode</vt:lpstr>
      <vt:lpstr>PowerPoint 演示文稿</vt:lpstr>
      <vt:lpstr>Based Relative Addressing Mode</vt:lpstr>
      <vt:lpstr>PowerPoint 演示文稿</vt:lpstr>
      <vt:lpstr>Indexed Relative Addressing Mode</vt:lpstr>
      <vt:lpstr>PowerPoint 演示文稿</vt:lpstr>
      <vt:lpstr>Based Indexed Addressing Mode</vt:lpstr>
      <vt:lpstr>PowerPoint 演示文稿</vt:lpstr>
      <vt:lpstr>Segment Overrides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2: More on I/O and Memory</dc:title>
  <dc:creator>archee</dc:creator>
  <cp:lastModifiedBy>archee</cp:lastModifiedBy>
  <cp:revision>167</cp:revision>
  <dcterms:created xsi:type="dcterms:W3CDTF">2012-02-15T06:15:34Z</dcterms:created>
  <dcterms:modified xsi:type="dcterms:W3CDTF">2014-02-25T03:33:51Z</dcterms:modified>
</cp:coreProperties>
</file>